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37" r:id="rId2"/>
    <p:sldId id="406" r:id="rId3"/>
    <p:sldId id="259" r:id="rId4"/>
    <p:sldId id="407" r:id="rId5"/>
    <p:sldId id="418" r:id="rId6"/>
    <p:sldId id="474" r:id="rId7"/>
    <p:sldId id="475" r:id="rId8"/>
    <p:sldId id="476" r:id="rId9"/>
    <p:sldId id="408" r:id="rId10"/>
    <p:sldId id="404" r:id="rId11"/>
    <p:sldId id="409" r:id="rId12"/>
    <p:sldId id="457" r:id="rId13"/>
    <p:sldId id="458" r:id="rId14"/>
    <p:sldId id="456" r:id="rId15"/>
    <p:sldId id="491" r:id="rId16"/>
    <p:sldId id="419" r:id="rId17"/>
    <p:sldId id="433" r:id="rId18"/>
    <p:sldId id="467" r:id="rId19"/>
    <p:sldId id="459" r:id="rId20"/>
    <p:sldId id="434" r:id="rId21"/>
    <p:sldId id="435" r:id="rId22"/>
    <p:sldId id="461" r:id="rId23"/>
    <p:sldId id="468" r:id="rId24"/>
    <p:sldId id="469" r:id="rId25"/>
    <p:sldId id="482" r:id="rId26"/>
    <p:sldId id="460" r:id="rId27"/>
    <p:sldId id="436" r:id="rId28"/>
    <p:sldId id="462" r:id="rId29"/>
    <p:sldId id="470" r:id="rId30"/>
    <p:sldId id="438" r:id="rId31"/>
    <p:sldId id="439" r:id="rId32"/>
    <p:sldId id="440" r:id="rId33"/>
    <p:sldId id="442" r:id="rId34"/>
    <p:sldId id="498" r:id="rId35"/>
    <p:sldId id="499" r:id="rId36"/>
    <p:sldId id="483" r:id="rId37"/>
    <p:sldId id="444" r:id="rId38"/>
    <p:sldId id="445" r:id="rId39"/>
    <p:sldId id="463" r:id="rId40"/>
    <p:sldId id="466" r:id="rId41"/>
    <p:sldId id="500" r:id="rId42"/>
    <p:sldId id="508" r:id="rId43"/>
    <p:sldId id="509" r:id="rId44"/>
    <p:sldId id="471" r:id="rId45"/>
    <p:sldId id="486" r:id="rId46"/>
    <p:sldId id="487" r:id="rId47"/>
    <p:sldId id="477" r:id="rId48"/>
    <p:sldId id="481" r:id="rId49"/>
    <p:sldId id="501" r:id="rId50"/>
    <p:sldId id="503" r:id="rId51"/>
    <p:sldId id="507" r:id="rId52"/>
    <p:sldId id="510" r:id="rId53"/>
    <p:sldId id="511" r:id="rId54"/>
    <p:sldId id="505" r:id="rId55"/>
    <p:sldId id="506" r:id="rId56"/>
    <p:sldId id="454" r:id="rId57"/>
    <p:sldId id="493" r:id="rId58"/>
    <p:sldId id="494" r:id="rId59"/>
    <p:sldId id="495" r:id="rId60"/>
    <p:sldId id="492" r:id="rId61"/>
    <p:sldId id="472" r:id="rId62"/>
    <p:sldId id="473" r:id="rId63"/>
    <p:sldId id="455" r:id="rId64"/>
    <p:sldId id="412" r:id="rId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71"/>
    <p:restoredTop sz="94762"/>
  </p:normalViewPr>
  <p:slideViewPr>
    <p:cSldViewPr snapToGrid="0" snapToObjects="1">
      <p:cViewPr varScale="1">
        <p:scale>
          <a:sx n="87" d="100"/>
          <a:sy n="87" d="100"/>
        </p:scale>
        <p:origin x="200"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21/05/2025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26960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128489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2947602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99957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15840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Now</a:t>
            </a:r>
            <a:r>
              <a:rPr lang="fr-FR" dirty="0"/>
              <a:t> </a:t>
            </a:r>
            <a:r>
              <a:rPr lang="fr-FR" dirty="0" err="1"/>
              <a:t>that</a:t>
            </a:r>
            <a:r>
              <a:rPr lang="fr-FR" dirty="0"/>
              <a:t> </a:t>
            </a:r>
            <a:r>
              <a:rPr lang="fr-FR" dirty="0" err="1"/>
              <a:t>we</a:t>
            </a:r>
            <a:r>
              <a:rPr lang="fr-FR" dirty="0"/>
              <a:t> have </a:t>
            </a:r>
            <a:r>
              <a:rPr lang="fr-FR" dirty="0" err="1"/>
              <a:t>heorized</a:t>
            </a:r>
            <a:r>
              <a:rPr lang="fr-FR" dirty="0"/>
              <a:t> how </a:t>
            </a:r>
            <a:r>
              <a:rPr lang="fr-FR" dirty="0" err="1"/>
              <a:t>distnat</a:t>
            </a:r>
            <a:r>
              <a:rPr lang="fr-FR" dirty="0"/>
              <a:t> </a:t>
            </a:r>
            <a:r>
              <a:rPr lang="fr-FR" dirty="0" err="1"/>
              <a:t>viewing</a:t>
            </a:r>
            <a:r>
              <a:rPr lang="fr-FR" dirty="0"/>
              <a:t> </a:t>
            </a:r>
            <a:r>
              <a:rPr lang="fr-FR" dirty="0" err="1"/>
              <a:t>works</a:t>
            </a:r>
            <a:r>
              <a:rPr lang="fr-FR" dirty="0"/>
              <a:t>, </a:t>
            </a:r>
            <a:r>
              <a:rPr lang="fr-FR" dirty="0" err="1"/>
              <a:t>we</a:t>
            </a:r>
            <a:r>
              <a:rPr lang="fr-FR" dirty="0"/>
              <a:t> can </a:t>
            </a:r>
            <a:r>
              <a:rPr lang="fr-FR" dirty="0" err="1"/>
              <a:t>reutn</a:t>
            </a:r>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44663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2724621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1377244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3878285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159481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247897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3111368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1828048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2579712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3770689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3924791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3729882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1804497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158743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3747290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1377944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34469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9355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dirty="0"/>
          </a:p>
        </p:txBody>
      </p:sp>
    </p:spTree>
    <p:extLst>
      <p:ext uri="{BB962C8B-B14F-4D97-AF65-F5344CB8AC3E}">
        <p14:creationId xmlns:p14="http://schemas.microsoft.com/office/powerpoint/2010/main" val="2960543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37</a:t>
            </a:fld>
            <a:endParaRPr lang="fr-FR" dirty="0"/>
          </a:p>
        </p:txBody>
      </p:sp>
    </p:spTree>
    <p:extLst>
      <p:ext uri="{BB962C8B-B14F-4D97-AF65-F5344CB8AC3E}">
        <p14:creationId xmlns:p14="http://schemas.microsoft.com/office/powerpoint/2010/main" val="133456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38</a:t>
            </a:fld>
            <a:endParaRPr lang="fr-FR" dirty="0"/>
          </a:p>
        </p:txBody>
      </p:sp>
    </p:spTree>
    <p:extLst>
      <p:ext uri="{BB962C8B-B14F-4D97-AF65-F5344CB8AC3E}">
        <p14:creationId xmlns:p14="http://schemas.microsoft.com/office/powerpoint/2010/main" val="985690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39</a:t>
            </a:fld>
            <a:endParaRPr lang="fr-FR" dirty="0"/>
          </a:p>
        </p:txBody>
      </p:sp>
    </p:spTree>
    <p:extLst>
      <p:ext uri="{BB962C8B-B14F-4D97-AF65-F5344CB8AC3E}">
        <p14:creationId xmlns:p14="http://schemas.microsoft.com/office/powerpoint/2010/main" val="126072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1898701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40</a:t>
            </a:fld>
            <a:endParaRPr lang="fr-FR" dirty="0"/>
          </a:p>
        </p:txBody>
      </p:sp>
    </p:spTree>
    <p:extLst>
      <p:ext uri="{BB962C8B-B14F-4D97-AF65-F5344CB8AC3E}">
        <p14:creationId xmlns:p14="http://schemas.microsoft.com/office/powerpoint/2010/main" val="3366159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41</a:t>
            </a:fld>
            <a:endParaRPr lang="fr-FR" dirty="0"/>
          </a:p>
        </p:txBody>
      </p:sp>
    </p:spTree>
    <p:extLst>
      <p:ext uri="{BB962C8B-B14F-4D97-AF65-F5344CB8AC3E}">
        <p14:creationId xmlns:p14="http://schemas.microsoft.com/office/powerpoint/2010/main" val="2602715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42</a:t>
            </a:fld>
            <a:endParaRPr lang="fr-FR" dirty="0"/>
          </a:p>
        </p:txBody>
      </p:sp>
    </p:spTree>
    <p:extLst>
      <p:ext uri="{BB962C8B-B14F-4D97-AF65-F5344CB8AC3E}">
        <p14:creationId xmlns:p14="http://schemas.microsoft.com/office/powerpoint/2010/main" val="444975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43</a:t>
            </a:fld>
            <a:endParaRPr lang="fr-FR" dirty="0"/>
          </a:p>
        </p:txBody>
      </p:sp>
    </p:spTree>
    <p:extLst>
      <p:ext uri="{BB962C8B-B14F-4D97-AF65-F5344CB8AC3E}">
        <p14:creationId xmlns:p14="http://schemas.microsoft.com/office/powerpoint/2010/main" val="1682620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44</a:t>
            </a:fld>
            <a:endParaRPr lang="fr-FR" dirty="0"/>
          </a:p>
        </p:txBody>
      </p:sp>
    </p:spTree>
    <p:extLst>
      <p:ext uri="{BB962C8B-B14F-4D97-AF65-F5344CB8AC3E}">
        <p14:creationId xmlns:p14="http://schemas.microsoft.com/office/powerpoint/2010/main" val="2955336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45</a:t>
            </a:fld>
            <a:endParaRPr lang="fr-FR" dirty="0"/>
          </a:p>
        </p:txBody>
      </p:sp>
    </p:spTree>
    <p:extLst>
      <p:ext uri="{BB962C8B-B14F-4D97-AF65-F5344CB8AC3E}">
        <p14:creationId xmlns:p14="http://schemas.microsoft.com/office/powerpoint/2010/main" val="3956599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46</a:t>
            </a:fld>
            <a:endParaRPr lang="fr-FR" dirty="0"/>
          </a:p>
        </p:txBody>
      </p:sp>
    </p:spTree>
    <p:extLst>
      <p:ext uri="{BB962C8B-B14F-4D97-AF65-F5344CB8AC3E}">
        <p14:creationId xmlns:p14="http://schemas.microsoft.com/office/powerpoint/2010/main" val="2605900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47</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48</a:t>
            </a:fld>
            <a:endParaRPr lang="fr-FR" dirty="0"/>
          </a:p>
        </p:txBody>
      </p:sp>
    </p:spTree>
    <p:extLst>
      <p:ext uri="{BB962C8B-B14F-4D97-AF65-F5344CB8AC3E}">
        <p14:creationId xmlns:p14="http://schemas.microsoft.com/office/powerpoint/2010/main" val="22066315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49</a:t>
            </a:fld>
            <a:endParaRPr lang="fr-FR" dirty="0"/>
          </a:p>
        </p:txBody>
      </p:sp>
    </p:spTree>
    <p:extLst>
      <p:ext uri="{BB962C8B-B14F-4D97-AF65-F5344CB8AC3E}">
        <p14:creationId xmlns:p14="http://schemas.microsoft.com/office/powerpoint/2010/main" val="359355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50</a:t>
            </a:fld>
            <a:endParaRPr lang="fr-FR" dirty="0"/>
          </a:p>
        </p:txBody>
      </p:sp>
    </p:spTree>
    <p:extLst>
      <p:ext uri="{BB962C8B-B14F-4D97-AF65-F5344CB8AC3E}">
        <p14:creationId xmlns:p14="http://schemas.microsoft.com/office/powerpoint/2010/main" val="2851098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51</a:t>
            </a:fld>
            <a:endParaRPr lang="fr-FR" dirty="0"/>
          </a:p>
        </p:txBody>
      </p:sp>
    </p:spTree>
    <p:extLst>
      <p:ext uri="{BB962C8B-B14F-4D97-AF65-F5344CB8AC3E}">
        <p14:creationId xmlns:p14="http://schemas.microsoft.com/office/powerpoint/2010/main" val="3853213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52</a:t>
            </a:fld>
            <a:endParaRPr lang="fr-FR" dirty="0"/>
          </a:p>
        </p:txBody>
      </p:sp>
    </p:spTree>
    <p:extLst>
      <p:ext uri="{BB962C8B-B14F-4D97-AF65-F5344CB8AC3E}">
        <p14:creationId xmlns:p14="http://schemas.microsoft.com/office/powerpoint/2010/main" val="2220212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53</a:t>
            </a:fld>
            <a:endParaRPr lang="fr-FR" dirty="0"/>
          </a:p>
        </p:txBody>
      </p:sp>
    </p:spTree>
    <p:extLst>
      <p:ext uri="{BB962C8B-B14F-4D97-AF65-F5344CB8AC3E}">
        <p14:creationId xmlns:p14="http://schemas.microsoft.com/office/powerpoint/2010/main" val="2758470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54</a:t>
            </a:fld>
            <a:endParaRPr lang="fr-FR" dirty="0"/>
          </a:p>
        </p:txBody>
      </p:sp>
    </p:spTree>
    <p:extLst>
      <p:ext uri="{BB962C8B-B14F-4D97-AF65-F5344CB8AC3E}">
        <p14:creationId xmlns:p14="http://schemas.microsoft.com/office/powerpoint/2010/main" val="1958340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55</a:t>
            </a:fld>
            <a:endParaRPr lang="fr-FR" dirty="0"/>
          </a:p>
        </p:txBody>
      </p:sp>
    </p:spTree>
    <p:extLst>
      <p:ext uri="{BB962C8B-B14F-4D97-AF65-F5344CB8AC3E}">
        <p14:creationId xmlns:p14="http://schemas.microsoft.com/office/powerpoint/2010/main" val="2178077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56</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57</a:t>
            </a:fld>
            <a:endParaRPr lang="fr-FR" dirty="0"/>
          </a:p>
        </p:txBody>
      </p:sp>
    </p:spTree>
    <p:extLst>
      <p:ext uri="{BB962C8B-B14F-4D97-AF65-F5344CB8AC3E}">
        <p14:creationId xmlns:p14="http://schemas.microsoft.com/office/powerpoint/2010/main" val="701868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58</a:t>
            </a:fld>
            <a:endParaRPr lang="fr-FR" dirty="0"/>
          </a:p>
        </p:txBody>
      </p:sp>
    </p:spTree>
    <p:extLst>
      <p:ext uri="{BB962C8B-B14F-4D97-AF65-F5344CB8AC3E}">
        <p14:creationId xmlns:p14="http://schemas.microsoft.com/office/powerpoint/2010/main" val="3081175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59</a:t>
            </a:fld>
            <a:endParaRPr lang="fr-FR" dirty="0"/>
          </a:p>
        </p:txBody>
      </p:sp>
    </p:spTree>
    <p:extLst>
      <p:ext uri="{BB962C8B-B14F-4D97-AF65-F5344CB8AC3E}">
        <p14:creationId xmlns:p14="http://schemas.microsoft.com/office/powerpoint/2010/main" val="2388670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928972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60</a:t>
            </a:fld>
            <a:endParaRPr lang="fr-FR" dirty="0"/>
          </a:p>
        </p:txBody>
      </p:sp>
    </p:spTree>
    <p:extLst>
      <p:ext uri="{BB962C8B-B14F-4D97-AF65-F5344CB8AC3E}">
        <p14:creationId xmlns:p14="http://schemas.microsoft.com/office/powerpoint/2010/main" val="1514457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61</a:t>
            </a:fld>
            <a:endParaRPr lang="fr-FR" dirty="0"/>
          </a:p>
        </p:txBody>
      </p:sp>
    </p:spTree>
    <p:extLst>
      <p:ext uri="{BB962C8B-B14F-4D97-AF65-F5344CB8AC3E}">
        <p14:creationId xmlns:p14="http://schemas.microsoft.com/office/powerpoint/2010/main" val="11483408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62</a:t>
            </a:fld>
            <a:endParaRPr lang="fr-FR" dirty="0"/>
          </a:p>
        </p:txBody>
      </p:sp>
    </p:spTree>
    <p:extLst>
      <p:ext uri="{BB962C8B-B14F-4D97-AF65-F5344CB8AC3E}">
        <p14:creationId xmlns:p14="http://schemas.microsoft.com/office/powerpoint/2010/main" val="2147254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63</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64</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22289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65288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155213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21/05/2025</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21/05/2025</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direct.mit.edu/books/collection/19822/CogNet" TargetMode="External"/><Relationship Id="rId5" Type="http://schemas.openxmlformats.org/officeDocument/2006/relationships/hyperlink" Target="https://doi.org/10.7551/mitpress/14046.001.0001"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9.jpeg"/><Relationship Id="rId4" Type="http://schemas.openxmlformats.org/officeDocument/2006/relationships/image" Target="../media/image2.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png"/><Relationship Id="rId7"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2.png"/><Relationship Id="rId7" Type="http://schemas.openxmlformats.org/officeDocument/2006/relationships/image" Target="../media/image59.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4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2.png"/><Relationship Id="rId7" Type="http://schemas.openxmlformats.org/officeDocument/2006/relationships/image" Target="../media/image59.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70.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jpeg"/></Relationships>
</file>

<file path=ppt/slides/_rels/slide5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jpe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image" Target="../media/image71.jpeg"/><Relationship Id="rId10" Type="http://schemas.openxmlformats.org/officeDocument/2006/relationships/image" Target="../media/image78.png"/><Relationship Id="rId4" Type="http://schemas.openxmlformats.org/officeDocument/2006/relationships/image" Target="../media/image70.jpe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4217"/>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b="1" noProof="1">
                <a:solidFill>
                  <a:srgbClr val="D65D35"/>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383753" y="981729"/>
            <a:ext cx="11424491" cy="3662541"/>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Distant Viewing &amp; the Multimodal Turn</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 + Lauren TILTON</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000" b="1" noProof="1">
                <a:solidFill>
                  <a:schemeClr val="bg1"/>
                </a:solidFill>
                <a:latin typeface="Calibri" panose="020F0502020204030204" pitchFamily="34" charset="0"/>
                <a:ea typeface="Palatino" pitchFamily="2" charset="77"/>
                <a:cs typeface="Calibri" panose="020F0502020204030204" pitchFamily="34" charset="0"/>
              </a:rPr>
              <a:t>Lancaster University</a:t>
            </a:r>
          </a:p>
          <a:p>
            <a:r>
              <a:rPr lang="fr-FR" sz="2000" noProof="1">
                <a:solidFill>
                  <a:schemeClr val="bg1"/>
                </a:solidFill>
                <a:latin typeface="Calibri" panose="020F0502020204030204" pitchFamily="34" charset="0"/>
                <a:ea typeface="Palatino" pitchFamily="2" charset="77"/>
                <a:cs typeface="Calibri" panose="020F0502020204030204" pitchFamily="34" charset="0"/>
              </a:rPr>
              <a:t>Management School, Lecture Theatre 3</a:t>
            </a:r>
          </a:p>
          <a:p>
            <a:r>
              <a:rPr lang="fr-FR" sz="2000" noProof="1">
                <a:solidFill>
                  <a:schemeClr val="bg1"/>
                </a:solidFill>
                <a:latin typeface="Calibri" panose="020F0502020204030204" pitchFamily="34" charset="0"/>
                <a:ea typeface="Palatino" pitchFamily="2" charset="77"/>
                <a:cs typeface="Calibri" panose="020F0502020204030204" pitchFamily="34" charset="0"/>
              </a:rPr>
              <a:t>Lancaster, United Kingdom</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21 May 2025, 15h15 &gt; 16h30</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Book (2023)</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pic>
        <p:nvPicPr>
          <p:cNvPr id="1026" name="Picture 2" descr="Distant Viewing Cover">
            <a:extLst>
              <a:ext uri="{FF2B5EF4-FFF2-40B4-BE49-F238E27FC236}">
                <a16:creationId xmlns:a16="http://schemas.microsoft.com/office/drawing/2014/main" id="{7DDFFFD1-0051-8818-64FF-323FC55D89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9184" y="242173"/>
            <a:ext cx="4029456" cy="604418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4">
            <a:extLst>
              <a:ext uri="{FF2B5EF4-FFF2-40B4-BE49-F238E27FC236}">
                <a16:creationId xmlns:a16="http://schemas.microsoft.com/office/drawing/2014/main" id="{EE55850F-32C9-45CB-60E2-DA03160492E9}"/>
              </a:ext>
            </a:extLst>
          </p:cNvPr>
          <p:cNvSpPr txBox="1"/>
          <p:nvPr/>
        </p:nvSpPr>
        <p:spPr>
          <a:xfrm>
            <a:off x="601830" y="976915"/>
            <a:ext cx="6432954" cy="1477328"/>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more details about the theory and method of distant viewing, please check out our recently published book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(MIT Press, 2023). It has been released under an OA license and can be freely downloaded from the following link:</a:t>
            </a:r>
          </a:p>
        </p:txBody>
      </p:sp>
      <p:sp>
        <p:nvSpPr>
          <p:cNvPr id="10" name="ZoneTexte 4">
            <a:extLst>
              <a:ext uri="{FF2B5EF4-FFF2-40B4-BE49-F238E27FC236}">
                <a16:creationId xmlns:a16="http://schemas.microsoft.com/office/drawing/2014/main" id="{B328CF66-2C2C-A2A5-CA34-77549150FC38}"/>
              </a:ext>
            </a:extLst>
          </p:cNvPr>
          <p:cNvSpPr txBox="1"/>
          <p:nvPr/>
        </p:nvSpPr>
        <p:spPr>
          <a:xfrm>
            <a:off x="1200074" y="2741045"/>
            <a:ext cx="5729535"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https://distantviewing.org/book</a:t>
            </a:r>
          </a:p>
        </p:txBody>
      </p:sp>
      <p:sp>
        <p:nvSpPr>
          <p:cNvPr id="11" name="ZoneTexte 4">
            <a:extLst>
              <a:ext uri="{FF2B5EF4-FFF2-40B4-BE49-F238E27FC236}">
                <a16:creationId xmlns:a16="http://schemas.microsoft.com/office/drawing/2014/main" id="{1E64F7EB-3822-65D2-0EF7-6606E282A12E}"/>
              </a:ext>
            </a:extLst>
          </p:cNvPr>
          <p:cNvSpPr txBox="1"/>
          <p:nvPr/>
        </p:nvSpPr>
        <p:spPr>
          <a:xfrm>
            <a:off x="1026340" y="3665094"/>
            <a:ext cx="6432954" cy="2308324"/>
          </a:xfrm>
          <a:prstGeom prst="rect">
            <a:avLst/>
          </a:prstGeom>
          <a:noFill/>
        </p:spPr>
        <p:txBody>
          <a:bodyPr wrap="square" rtlCol="0">
            <a:spAutoFit/>
          </a:bodyPr>
          <a:lstStyle/>
          <a:p>
            <a:r>
              <a:rPr lang="en-US" b="1" dirty="0"/>
              <a:t>Distant Viewing: Computational Exploration of Digital Images </a:t>
            </a:r>
          </a:p>
          <a:p>
            <a:r>
              <a:rPr lang="en-US" dirty="0"/>
              <a:t>By Taylor Arnold,  Lauren Tilton </a:t>
            </a:r>
          </a:p>
          <a:p>
            <a:endParaRPr lang="en-US" dirty="0"/>
          </a:p>
          <a:p>
            <a:r>
              <a:rPr lang="en-US" dirty="0"/>
              <a:t>The MIT Press</a:t>
            </a:r>
          </a:p>
          <a:p>
            <a:r>
              <a:rPr lang="en-US" dirty="0"/>
              <a:t>DOI: </a:t>
            </a:r>
            <a:r>
              <a:rPr lang="en-US" dirty="0">
                <a:hlinkClick r:id="rId5">
                  <a:extLst>
                    <a:ext uri="{A12FA001-AC4F-418D-AE19-62706E023703}">
                      <ahyp:hlinkClr xmlns:ahyp="http://schemas.microsoft.com/office/drawing/2018/hyperlinkcolor" val="tx"/>
                    </a:ext>
                  </a:extLst>
                </a:hlinkClick>
              </a:rPr>
              <a:t>https://doi.org/10.7551/mitpress/14046.001.0001</a:t>
            </a:r>
            <a:r>
              <a:rPr lang="en-US" dirty="0"/>
              <a:t> </a:t>
            </a:r>
          </a:p>
          <a:p>
            <a:r>
              <a:rPr lang="en-US" dirty="0"/>
              <a:t>ISBN electronic: 9780262375160</a:t>
            </a:r>
          </a:p>
          <a:p>
            <a:r>
              <a:rPr lang="en-US" dirty="0"/>
              <a:t>In Special Collection: </a:t>
            </a:r>
            <a:r>
              <a:rPr lang="en-US" dirty="0">
                <a:hlinkClick r:id="rId6">
                  <a:extLst>
                    <a:ext uri="{A12FA001-AC4F-418D-AE19-62706E023703}">
                      <ahyp:hlinkClr xmlns:ahyp="http://schemas.microsoft.com/office/drawing/2018/hyperlinkcolor" val="tx"/>
                    </a:ext>
                  </a:extLst>
                </a:hlinkClick>
              </a:rPr>
              <a:t>CogNet</a:t>
            </a:r>
            <a:r>
              <a:rPr lang="en-US" dirty="0"/>
              <a:t> </a:t>
            </a:r>
          </a:p>
          <a:p>
            <a:r>
              <a:rPr lang="en-US" dirty="0"/>
              <a:t>Publication date: October 2023</a:t>
            </a:r>
          </a:p>
        </p:txBody>
      </p:sp>
    </p:spTree>
    <p:extLst>
      <p:ext uri="{BB962C8B-B14F-4D97-AF65-F5344CB8AC3E}">
        <p14:creationId xmlns:p14="http://schemas.microsoft.com/office/powerpoint/2010/main" val="3664598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Image 30" descr="Une image contenant personne, habits, intérieur, cuisine&#10;&#10;Description générée automatiquement">
            <a:extLst>
              <a:ext uri="{FF2B5EF4-FFF2-40B4-BE49-F238E27FC236}">
                <a16:creationId xmlns:a16="http://schemas.microsoft.com/office/drawing/2014/main" id="{BA150F29-9623-3CFB-9CF7-E10F614A6C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923330"/>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p:txBody>
      </p:sp>
      <p:sp>
        <p:nvSpPr>
          <p:cNvPr id="26" name="ZoneTexte 4">
            <a:extLst>
              <a:ext uri="{FF2B5EF4-FFF2-40B4-BE49-F238E27FC236}">
                <a16:creationId xmlns:a16="http://schemas.microsoft.com/office/drawing/2014/main" id="{74D36852-EBBE-51ED-A57A-FF5F22C4FC2A}"/>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8" name="ZoneTexte 27">
            <a:extLst>
              <a:ext uri="{FF2B5EF4-FFF2-40B4-BE49-F238E27FC236}">
                <a16:creationId xmlns:a16="http://schemas.microsoft.com/office/drawing/2014/main" id="{14C01DA7-0327-155B-8123-159538C92037}"/>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Tree>
    <p:extLst>
      <p:ext uri="{BB962C8B-B14F-4D97-AF65-F5344CB8AC3E}">
        <p14:creationId xmlns:p14="http://schemas.microsoft.com/office/powerpoint/2010/main" val="320760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p:txBody>
      </p:sp>
      <p:cxnSp>
        <p:nvCxnSpPr>
          <p:cNvPr id="7" name="Connecteur droit avec flèche 6">
            <a:extLst>
              <a:ext uri="{FF2B5EF4-FFF2-40B4-BE49-F238E27FC236}">
                <a16:creationId xmlns:a16="http://schemas.microsoft.com/office/drawing/2014/main" id="{5F2D5956-60F0-1EB6-7FEA-DE41442768E5}"/>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8579196-BC52-8D3B-94E3-5A30A08DB72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ADEC8FE-5F4F-BED0-E323-36C96C230BC9}"/>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AC29EAF-EFD0-9B41-75E8-8E2B5D22C256}"/>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1" name="ZoneTexte 10">
            <a:extLst>
              <a:ext uri="{FF2B5EF4-FFF2-40B4-BE49-F238E27FC236}">
                <a16:creationId xmlns:a16="http://schemas.microsoft.com/office/drawing/2014/main" id="{AF5A1540-6822-5E9A-C8FE-D87B1FFB7CFD}"/>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12" name="ZoneTexte 11">
            <a:extLst>
              <a:ext uri="{FF2B5EF4-FFF2-40B4-BE49-F238E27FC236}">
                <a16:creationId xmlns:a16="http://schemas.microsoft.com/office/drawing/2014/main" id="{DF5F2939-A037-660F-D0ED-2DE7E7591B4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13" name="ZoneTexte 12">
            <a:extLst>
              <a:ext uri="{FF2B5EF4-FFF2-40B4-BE49-F238E27FC236}">
                <a16:creationId xmlns:a16="http://schemas.microsoft.com/office/drawing/2014/main" id="{5A0304F8-B74D-513B-CB57-4AB81D5E5FE6}"/>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15" name="Connecteur droit avec flèche 14">
            <a:extLst>
              <a:ext uri="{FF2B5EF4-FFF2-40B4-BE49-F238E27FC236}">
                <a16:creationId xmlns:a16="http://schemas.microsoft.com/office/drawing/2014/main" id="{267E6C1C-21F6-3251-596D-38A033CC77B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4">
            <a:extLst>
              <a:ext uri="{FF2B5EF4-FFF2-40B4-BE49-F238E27FC236}">
                <a16:creationId xmlns:a16="http://schemas.microsoft.com/office/drawing/2014/main" id="{F6B83760-F11D-2815-13D4-0E1EC1E4FCD2}"/>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17" name="ZoneTexte 16">
            <a:extLst>
              <a:ext uri="{FF2B5EF4-FFF2-40B4-BE49-F238E27FC236}">
                <a16:creationId xmlns:a16="http://schemas.microsoft.com/office/drawing/2014/main" id="{8EE43E5A-8B72-81B6-9B44-0718076B254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18" name="ZoneTexte 17">
            <a:extLst>
              <a:ext uri="{FF2B5EF4-FFF2-40B4-BE49-F238E27FC236}">
                <a16:creationId xmlns:a16="http://schemas.microsoft.com/office/drawing/2014/main" id="{9D3B7342-BC2C-8FC1-6B9D-06E8F8A8E40A}"/>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19" name="ZoneTexte 18">
            <a:extLst>
              <a:ext uri="{FF2B5EF4-FFF2-40B4-BE49-F238E27FC236}">
                <a16:creationId xmlns:a16="http://schemas.microsoft.com/office/drawing/2014/main" id="{14CBFCBE-FF08-582C-B579-DA9302E046A8}"/>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0" name="Image 19" descr="Une image contenant personne, habits, intérieur, cuisine&#10;&#10;Description générée automatiquement">
            <a:extLst>
              <a:ext uri="{FF2B5EF4-FFF2-40B4-BE49-F238E27FC236}">
                <a16:creationId xmlns:a16="http://schemas.microsoft.com/office/drawing/2014/main" id="{A890609F-192A-6E72-6B6C-23616056C0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08CA218B-345A-8E59-C63A-7EB064147E04}"/>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362107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86232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p:txBody>
      </p:sp>
      <p:cxnSp>
        <p:nvCxnSpPr>
          <p:cNvPr id="14" name="Connecteur droit avec flèche 13">
            <a:extLst>
              <a:ext uri="{FF2B5EF4-FFF2-40B4-BE49-F238E27FC236}">
                <a16:creationId xmlns:a16="http://schemas.microsoft.com/office/drawing/2014/main" id="{709F9120-5E2B-41B2-693B-080B1A8568EF}"/>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66CD7F-3D70-5978-8A10-A07AF0DA3FE5}"/>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8FE4ADE-E7C7-8145-A286-893333AB0A50}"/>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F93B103B-97AA-34B1-227D-71058821F073}"/>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41B6B1AC-1ECE-EA6C-F520-F0A3B6950CF2}"/>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7267D1A3-4060-703B-16E2-A9DFE80198F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EAAF2BD0-6769-54CE-E6B7-10722CCF4F12}"/>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0F921D75-4274-4A2F-AA86-8D9A6C1A722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45987DDA-D88E-DB49-C8EC-E4FCED4B79E7}"/>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54F9CB59-4166-AEEA-2DF0-B890C0E2891B}"/>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3613EA49-8F50-B057-B3C9-D6904F421B24}"/>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35F4FBCB-3501-BE3B-4CD8-7A02A8CC38D4}"/>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8" name="Image 27" descr="Une image contenant personne, habits, intérieur, cuisine&#10;&#10;Description générée automatiquement">
            <a:extLst>
              <a:ext uri="{FF2B5EF4-FFF2-40B4-BE49-F238E27FC236}">
                <a16:creationId xmlns:a16="http://schemas.microsoft.com/office/drawing/2014/main" id="{38BF1711-BD03-5838-EE7E-7297C7DBA8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B41AE9BA-C189-7876-11F1-EB6DA5385744}"/>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306339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3970318"/>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p:txBody>
      </p:sp>
      <p:cxnSp>
        <p:nvCxnSpPr>
          <p:cNvPr id="14" name="Connecteur droit avec flèche 13">
            <a:extLst>
              <a:ext uri="{FF2B5EF4-FFF2-40B4-BE49-F238E27FC236}">
                <a16:creationId xmlns:a16="http://schemas.microsoft.com/office/drawing/2014/main" id="{938B98E6-BA74-BC7E-7413-386B5F891BA9}"/>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34D510E-C028-FCF8-001E-B6571DBBD03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C3496E5-F124-BC5D-CC1B-BA89C6C2AA24}"/>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8818D677-95D2-C601-AA1D-F8410E2888D8}"/>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68081293-313F-9972-F9DB-CB1D632CA5B3}"/>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CB9275A4-E3C0-0CA2-F3D5-DE58BFD6EBC6}"/>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BDF11C85-FCA8-DA0E-4FDF-B001C8247ED1}"/>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7C7C3BD0-C37D-089B-24DF-A508606E5F0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F2D5F3B6-DB8B-3188-28B3-1818119627A5}"/>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19EC6CD2-8AB2-148B-057E-D9104D76E7D1}"/>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2D0FE36B-8B8C-AA32-C1BC-1EF3EACEE951}"/>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9" name="Image 28" descr="Une image contenant personne, habits, intérieur, cuisine&#10;&#10;Description générée automatiquement">
            <a:extLst>
              <a:ext uri="{FF2B5EF4-FFF2-40B4-BE49-F238E27FC236}">
                <a16:creationId xmlns:a16="http://schemas.microsoft.com/office/drawing/2014/main" id="{5A22FC09-05FC-32FF-226A-3FCF18D5EB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8D5D6EB6-AA19-6330-C81F-C4E1EECA0383}"/>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186360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en-US" sz="2800" b="1" noProof="0" dirty="0">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From Theory to Method</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en-US" sz="1200" noProof="0" dirty="0">
                <a:solidFill>
                  <a:schemeClr val="tx1">
                    <a:lumMod val="65000"/>
                    <a:lumOff val="35000"/>
                  </a:schemeClr>
                </a:solidFill>
                <a:latin typeface="Courier" pitchFamily="2" charset="0"/>
              </a:rPr>
              <a:t>02 – Distant Viewing | </a:t>
            </a:r>
            <a:r>
              <a:rPr lang="en-US" sz="1200" b="1" noProof="0" dirty="0">
                <a:solidFill>
                  <a:schemeClr val="tx1">
                    <a:lumMod val="65000"/>
                    <a:lumOff val="35000"/>
                  </a:schemeClr>
                </a:solidFill>
                <a:latin typeface="Courier" pitchFamily="2" charset="0"/>
              </a:rPr>
              <a:t>Method</a:t>
            </a:r>
            <a:endParaRPr lang="en-US" sz="1200" noProof="0" dirty="0">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29" y="976915"/>
            <a:ext cx="6839499" cy="92333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theory of Distant Viewing influences the way that we think about doing computational analysis with visual and multimodal data.</a:t>
            </a:r>
            <a:endParaRPr lang="en-US" noProof="0"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noProof="0"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noProof="0"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noProof="0"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10" name="Image 9" descr="Une image contenant capture d’écran, dessin humoristique&#10;&#10;Description générée automatiquement">
            <a:extLst>
              <a:ext uri="{FF2B5EF4-FFF2-40B4-BE49-F238E27FC236}">
                <a16:creationId xmlns:a16="http://schemas.microsoft.com/office/drawing/2014/main" id="{CFEE51EA-D5C2-6575-C916-C5CE6FBB48A9}"/>
              </a:ext>
            </a:extLst>
          </p:cNvPr>
          <p:cNvPicPr>
            <a:picLocks noChangeAspect="1"/>
          </p:cNvPicPr>
          <p:nvPr/>
        </p:nvPicPr>
        <p:blipFill>
          <a:blip r:embed="rId4"/>
          <a:stretch>
            <a:fillRect/>
          </a:stretch>
        </p:blipFill>
        <p:spPr>
          <a:xfrm>
            <a:off x="7832085" y="155206"/>
            <a:ext cx="4106806" cy="3273794"/>
          </a:xfrm>
          <a:prstGeom prst="rect">
            <a:avLst/>
          </a:prstGeom>
        </p:spPr>
      </p:pic>
      <p:pic>
        <p:nvPicPr>
          <p:cNvPr id="12" name="Image 11" descr="Une image contenant film radiographique, trouble, noir et blanc, noir&#10;&#10;Description générée automatiquement">
            <a:extLst>
              <a:ext uri="{FF2B5EF4-FFF2-40B4-BE49-F238E27FC236}">
                <a16:creationId xmlns:a16="http://schemas.microsoft.com/office/drawing/2014/main" id="{884E6510-508C-DCF3-9A8C-E0F4E36E0094}"/>
              </a:ext>
            </a:extLst>
          </p:cNvPr>
          <p:cNvPicPr>
            <a:picLocks noChangeAspect="1"/>
          </p:cNvPicPr>
          <p:nvPr/>
        </p:nvPicPr>
        <p:blipFill>
          <a:blip r:embed="rId5"/>
          <a:stretch>
            <a:fillRect/>
          </a:stretch>
        </p:blipFill>
        <p:spPr>
          <a:xfrm>
            <a:off x="7809799" y="3270922"/>
            <a:ext cx="4129092" cy="2782012"/>
          </a:xfrm>
          <a:prstGeom prst="rect">
            <a:avLst/>
          </a:prstGeom>
        </p:spPr>
      </p:pic>
      <p:pic>
        <p:nvPicPr>
          <p:cNvPr id="2050" name="Picture 2" descr="A diagram of data science&#10;&#10;Description automatically generated">
            <a:extLst>
              <a:ext uri="{FF2B5EF4-FFF2-40B4-BE49-F238E27FC236}">
                <a16:creationId xmlns:a16="http://schemas.microsoft.com/office/drawing/2014/main" id="{08660017-B058-EDE2-73FD-3C021C9EE0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13" y="1996174"/>
            <a:ext cx="6244645" cy="432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88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9816845"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Three "Classic" Approaches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Classic Approaches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675526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5531668"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possibility is to built a public interface around existing metadata. This can be a powerful technique, particularly when rich metadata is already available and aligns well with the kinds of exploration and discovery that users of the collection are interested in.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DOCUMERICA corpus includes some limited but fairly consist metadata, but most photos do include a location (at the level of a town),date (month and year), and the name of the photographer. Most images have captions; some of these are several sentences, whereas many only include a few key terms.</a:t>
            </a:r>
          </a:p>
        </p:txBody>
      </p:sp>
      <p:cxnSp>
        <p:nvCxnSpPr>
          <p:cNvPr id="14" name="Connecteur droit avec flèche 13">
            <a:extLst>
              <a:ext uri="{FF2B5EF4-FFF2-40B4-BE49-F238E27FC236}">
                <a16:creationId xmlns:a16="http://schemas.microsoft.com/office/drawing/2014/main" id="{F83D75D2-3253-89C3-578B-8990CBB05542}"/>
              </a:ext>
            </a:extLst>
          </p:cNvPr>
          <p:cNvCxnSpPr>
            <a:cxnSpLocks/>
          </p:cNvCxnSpPr>
          <p:nvPr/>
        </p:nvCxnSpPr>
        <p:spPr>
          <a:xfrm flipH="1">
            <a:off x="8007546" y="3601082"/>
            <a:ext cx="1500397" cy="1074205"/>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635F77B-DAF6-2D43-D4BB-D450756063E1}"/>
              </a:ext>
            </a:extLst>
          </p:cNvPr>
          <p:cNvSpPr txBox="1"/>
          <p:nvPr/>
        </p:nvSpPr>
        <p:spPr>
          <a:xfrm>
            <a:off x="6788616" y="4675287"/>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July 1974</a:t>
            </a:r>
          </a:p>
        </p:txBody>
      </p:sp>
      <p:sp>
        <p:nvSpPr>
          <p:cNvPr id="17" name="ZoneTexte 16">
            <a:extLst>
              <a:ext uri="{FF2B5EF4-FFF2-40B4-BE49-F238E27FC236}">
                <a16:creationId xmlns:a16="http://schemas.microsoft.com/office/drawing/2014/main" id="{71985B45-25D4-A0E5-D472-DCF31997F822}"/>
              </a:ext>
            </a:extLst>
          </p:cNvPr>
          <p:cNvSpPr txBox="1"/>
          <p:nvPr/>
        </p:nvSpPr>
        <p:spPr>
          <a:xfrm>
            <a:off x="8295704" y="5552242"/>
            <a:ext cx="2701741"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New Ulm, Minnesota</a:t>
            </a:r>
          </a:p>
        </p:txBody>
      </p:sp>
      <p:cxnSp>
        <p:nvCxnSpPr>
          <p:cNvPr id="18" name="Connecteur droit avec flèche 17">
            <a:extLst>
              <a:ext uri="{FF2B5EF4-FFF2-40B4-BE49-F238E27FC236}">
                <a16:creationId xmlns:a16="http://schemas.microsoft.com/office/drawing/2014/main" id="{D0457898-1138-08FC-52FF-CEF0CEF6EB22}"/>
              </a:ext>
            </a:extLst>
          </p:cNvPr>
          <p:cNvCxnSpPr>
            <a:cxnSpLocks/>
          </p:cNvCxnSpPr>
          <p:nvPr/>
        </p:nvCxnSpPr>
        <p:spPr>
          <a:xfrm>
            <a:off x="9507943" y="3624630"/>
            <a:ext cx="19421" cy="181003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23E78A8-7010-80B0-1D6C-588D2B643611}"/>
              </a:ext>
            </a:extLst>
          </p:cNvPr>
          <p:cNvCxnSpPr>
            <a:cxnSpLocks/>
          </p:cNvCxnSpPr>
          <p:nvPr/>
        </p:nvCxnSpPr>
        <p:spPr>
          <a:xfrm>
            <a:off x="9507942" y="3624630"/>
            <a:ext cx="1608077" cy="905018"/>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47D3741-01CD-EE04-C924-A5ED4841C9BB}"/>
              </a:ext>
            </a:extLst>
          </p:cNvPr>
          <p:cNvSpPr txBox="1"/>
          <p:nvPr/>
        </p:nvSpPr>
        <p:spPr>
          <a:xfrm>
            <a:off x="9989799" y="4612825"/>
            <a:ext cx="1957746"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Flip Schulke</a:t>
            </a:r>
          </a:p>
        </p:txBody>
      </p:sp>
      <p:pic>
        <p:nvPicPr>
          <p:cNvPr id="24" name="Image 23" descr="Une image contenant personne, habits, intérieur, cuisine&#10;&#10;Description générée automatiquement">
            <a:extLst>
              <a:ext uri="{FF2B5EF4-FFF2-40B4-BE49-F238E27FC236}">
                <a16:creationId xmlns:a16="http://schemas.microsoft.com/office/drawing/2014/main" id="{CA6018CB-BCDC-1A95-D1AA-E850FC2157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30442" y="523285"/>
            <a:ext cx="4393844" cy="2932158"/>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782521"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here are the other images that have the same photographer, location, and date as our starting image. It seems that Flip Schulke took a variety of images throughout the town of Ulm, Minnesota during his visit in July 1074.</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416632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250922" cy="5078313"/>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Relatively easy to integrate into a public interface.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Simple to explain, understand, and regulate.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with nearly any kind of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Avoids some potential difficulties that government archives have with creating/displaying original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only be used with collections that have rich metadata.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Locked into the archival logic of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may be too granular or too coarse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Does not use the visual component of the images in a direct way.</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2082893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71235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143543"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continues to be an important search and discovery tool. We have built in several faceted search and discovery methods in our interface for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are screenshots showing examples of searching the collection by photographer name (top) and the photo location (bottom).</a:t>
            </a:r>
          </a:p>
        </p:txBody>
      </p:sp>
      <p:sp>
        <p:nvSpPr>
          <p:cNvPr id="6" name="ZoneTexte 5">
            <a:extLst>
              <a:ext uri="{FF2B5EF4-FFF2-40B4-BE49-F238E27FC236}">
                <a16:creationId xmlns:a16="http://schemas.microsoft.com/office/drawing/2014/main" id="{9ED7EF36-3BDC-12EA-7A3B-49728C192056}"/>
              </a:ext>
            </a:extLst>
          </p:cNvPr>
          <p:cNvSpPr txBox="1"/>
          <p:nvPr/>
        </p:nvSpPr>
        <p:spPr>
          <a:xfrm>
            <a:off x="362356" y="5654200"/>
            <a:ext cx="3643599"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P. Leonard and L. Tilton. (2017) "Knowledge Creation Through Recommender Systems." Digital Scholarship in the Humanities, 32.3: 151-157. </a:t>
            </a:r>
          </a:p>
        </p:txBody>
      </p:sp>
      <p:pic>
        <p:nvPicPr>
          <p:cNvPr id="14" name="Image 13" descr="Une image contenant texte, capture d’écran, carte&#10;&#10;Description générée automatiquement">
            <a:extLst>
              <a:ext uri="{FF2B5EF4-FFF2-40B4-BE49-F238E27FC236}">
                <a16:creationId xmlns:a16="http://schemas.microsoft.com/office/drawing/2014/main" id="{998CCE76-D4E0-A839-5BDE-6E58DECDD3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7533" y="3597009"/>
            <a:ext cx="5201064" cy="2951397"/>
          </a:xfrm>
          <a:prstGeom prst="rect">
            <a:avLst/>
          </a:prstGeom>
          <a:effectLst>
            <a:outerShdw blurRad="50800" dist="50800" dir="1920000" algn="ctr" rotWithShape="0">
              <a:srgbClr val="000000">
                <a:alpha val="55050"/>
              </a:srgbClr>
            </a:outerShdw>
          </a:effectLst>
        </p:spPr>
      </p:pic>
      <p:pic>
        <p:nvPicPr>
          <p:cNvPr id="16" name="Image 15" descr="Une image contenant capture d’écran, texte, logiciel&#10;&#10;Description générée automatiquement">
            <a:extLst>
              <a:ext uri="{FF2B5EF4-FFF2-40B4-BE49-F238E27FC236}">
                <a16:creationId xmlns:a16="http://schemas.microsoft.com/office/drawing/2014/main" id="{2A63B2DA-61DF-C3C2-62EB-8D9AF0581B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7533" y="309595"/>
            <a:ext cx="5201064" cy="2951397"/>
          </a:xfrm>
          <a:prstGeom prst="rect">
            <a:avLst/>
          </a:prstGeom>
          <a:solidFill>
            <a:schemeClr val="tx2">
              <a:lumMod val="40000"/>
              <a:lumOff val="60000"/>
            </a:schemeClr>
          </a:solidFill>
          <a:effectLst>
            <a:outerShdw blurRad="50800" dist="50800" dir="1920000" algn="ctr" rotWithShape="0">
              <a:srgbClr val="000000">
                <a:alpha val="55050"/>
              </a:srgbClr>
            </a:outerShdw>
          </a:effectLst>
        </p:spPr>
      </p:pic>
    </p:spTree>
    <p:extLst>
      <p:ext uri="{BB962C8B-B14F-4D97-AF65-F5344CB8AC3E}">
        <p14:creationId xmlns:p14="http://schemas.microsoft.com/office/powerpoint/2010/main" val="931669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26831" y="682819"/>
            <a:ext cx="4556767" cy="3040882"/>
          </a:xfrm>
          <a:prstGeom prst="rect">
            <a:avLst/>
          </a:prstGeom>
        </p:spPr>
      </p:pic>
      <p:pic>
        <p:nvPicPr>
          <p:cNvPr id="6" name="Image 5" descr="Une image contenant personne, habits, intérieur, cuisine&#10;&#10;Description générée automatiquement">
            <a:extLst>
              <a:ext uri="{FF2B5EF4-FFF2-40B4-BE49-F238E27FC236}">
                <a16:creationId xmlns:a16="http://schemas.microsoft.com/office/drawing/2014/main" id="{F8E1985D-25B5-F0F3-A345-F3EC01E5CF59}"/>
              </a:ext>
            </a:extLst>
          </p:cNvPr>
          <p:cNvPicPr>
            <a:picLocks noChangeAspect="1"/>
          </p:cNvPicPr>
          <p:nvPr/>
        </p:nvPicPr>
        <p:blipFill>
          <a:blip r:embed="rId4" cstate="print">
            <a:alphaModFix amt="38000"/>
            <a:extLst>
              <a:ext uri="{28A0092B-C50C-407E-A947-70E740481C1C}">
                <a14:useLocalDpi xmlns:a14="http://schemas.microsoft.com/office/drawing/2010/main"/>
              </a:ext>
            </a:extLst>
          </a:blip>
          <a:stretch>
            <a:fillRect/>
          </a:stretch>
        </p:blipFill>
        <p:spPr>
          <a:xfrm>
            <a:off x="7126830" y="3775372"/>
            <a:ext cx="4556767" cy="3040882"/>
          </a:xfrm>
          <a:prstGeom prst="rect">
            <a:avLst/>
          </a:prstGeom>
          <a:effectLst>
            <a:outerShdw blurRad="50800" dist="50800" dir="5400000" algn="ctr" rotWithShape="0">
              <a:srgbClr val="000000">
                <a:alpha val="31585"/>
              </a:srgbClr>
            </a:outerShdw>
          </a:effectLst>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509635"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second approach that have become increasingly possible is the application of computer vision algorithms to tag images with specific features using pre-built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face detection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can identify with a high degree of accuracy the location of all faces within an image.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detected objects can be used as additional metadata that can then be search and aggregated for.</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405213" y="3114360"/>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5257833" y="5838866"/>
            <a:ext cx="1868997"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 faces: 1 }</a:t>
            </a:r>
          </a:p>
        </p:txBody>
      </p:sp>
      <p:sp>
        <p:nvSpPr>
          <p:cNvPr id="9" name="Rectangle : coins arrondis 8">
            <a:extLst>
              <a:ext uri="{FF2B5EF4-FFF2-40B4-BE49-F238E27FC236}">
                <a16:creationId xmlns:a16="http://schemas.microsoft.com/office/drawing/2014/main" id="{BFF7120A-997C-47F3-2BF5-A006A3EBD89B}"/>
              </a:ext>
            </a:extLst>
          </p:cNvPr>
          <p:cNvSpPr/>
          <p:nvPr/>
        </p:nvSpPr>
        <p:spPr>
          <a:xfrm>
            <a:off x="7315669" y="3775372"/>
            <a:ext cx="932477" cy="906797"/>
          </a:xfrm>
          <a:prstGeom prst="roundRect">
            <a:avLst/>
          </a:prstGeom>
          <a:noFill/>
          <a:ln w="38100">
            <a:solidFill>
              <a:srgbClr val="D65D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4066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94799" cy="147732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our example image, here are the six images in which our computer vision algorithm also detected one face of a similar size.</a:t>
            </a:r>
          </a:p>
        </p:txBody>
      </p:sp>
      <p:pic>
        <p:nvPicPr>
          <p:cNvPr id="1026" name="Picture 2">
            <a:extLst>
              <a:ext uri="{FF2B5EF4-FFF2-40B4-BE49-F238E27FC236}">
                <a16:creationId xmlns:a16="http://schemas.microsoft.com/office/drawing/2014/main" id="{583806FB-CBA6-9927-4AFA-8BCAEA6C86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32046" y="834468"/>
            <a:ext cx="3667188" cy="2475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052A9B-E947-BC68-2B14-D19D822CDBA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40616" y="834468"/>
            <a:ext cx="3667187" cy="2481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806E9F-57D8-5398-83BB-A0342102207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40616" y="3428999"/>
            <a:ext cx="3667187" cy="24753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85C2FA-9D74-3DA8-EB3F-744B636F0F5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32047" y="3428999"/>
            <a:ext cx="3667187" cy="247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49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80131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collections with no or limited archival metadata, regardless of size.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integration new kinds of annotation that can cut across extant archival categories.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Need to explain and contextualize the created labels, which may contain errors or produce problematic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Existing tags often do not align with the interesting connections within an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Creating new models can be difficult and time intensive.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end-users, the outputs are as (if not more) restrictive than with existing metadata categories.</a:t>
            </a:r>
          </a:p>
        </p:txBody>
      </p:sp>
      <p:pic>
        <p:nvPicPr>
          <p:cNvPr id="5" name="Picture 2">
            <a:extLst>
              <a:ext uri="{FF2B5EF4-FFF2-40B4-BE49-F238E27FC236}">
                <a16:creationId xmlns:a16="http://schemas.microsoft.com/office/drawing/2014/main" id="{54F7062B-8DB8-E801-1D52-FE341EF28B5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93929" y="1003795"/>
            <a:ext cx="3115501" cy="2102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CBC1151-B608-1507-7931-1359817770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53948" y="988706"/>
            <a:ext cx="3130126" cy="2118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744959F-4CAB-8B08-79BB-826A952BF3C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62917" y="3314937"/>
            <a:ext cx="3121157" cy="21067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3643D09C-C4AB-5290-2724-A268D50BD3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693927" y="3314937"/>
            <a:ext cx="3115503" cy="210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27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descr="Une image contenant texte, capture d’écran, Site web, Page web&#10;&#10;Description générée automatiquement">
            <a:extLst>
              <a:ext uri="{FF2B5EF4-FFF2-40B4-BE49-F238E27FC236}">
                <a16:creationId xmlns:a16="http://schemas.microsoft.com/office/drawing/2014/main" id="{1E0D11A5-1511-9EB4-1CFD-9D7D95919E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74358" y="683374"/>
            <a:ext cx="3767165" cy="2137716"/>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previous public digital interfaces, nor have we done so with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a:t>
            </a:r>
          </a:p>
        </p:txBody>
      </p:sp>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39860" y="2531886"/>
            <a:ext cx="634466" cy="634466"/>
          </a:xfrm>
          <a:prstGeom prst="rect">
            <a:avLst/>
          </a:prstGeom>
        </p:spPr>
      </p:pic>
    </p:spTree>
    <p:extLst>
      <p:ext uri="{BB962C8B-B14F-4D97-AF65-F5344CB8AC3E}">
        <p14:creationId xmlns:p14="http://schemas.microsoft.com/office/powerpoint/2010/main" val="918281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descr="Une image contenant texte, capture d’écran, Site web, Page web&#10;&#10;Description générée automatiquement">
            <a:extLst>
              <a:ext uri="{FF2B5EF4-FFF2-40B4-BE49-F238E27FC236}">
                <a16:creationId xmlns:a16="http://schemas.microsoft.com/office/drawing/2014/main" id="{1E0D11A5-1511-9EB4-1CFD-9D7D95919E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74358" y="683374"/>
            <a:ext cx="3767165" cy="2137716"/>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previous public digital interfaces, nor have we done so with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these models are great for many other applications of distant viewing; the coarseness is a benefit when doing aggregative analyses. We make extensive use algorithms such as face detection in many research applications.</a:t>
            </a:r>
          </a:p>
        </p:txBody>
      </p:sp>
      <p:pic>
        <p:nvPicPr>
          <p:cNvPr id="6" name="Picture 2" descr="Distant Viewing Cover">
            <a:extLst>
              <a:ext uri="{FF2B5EF4-FFF2-40B4-BE49-F238E27FC236}">
                <a16:creationId xmlns:a16="http://schemas.microsoft.com/office/drawing/2014/main" id="{FCEA8A93-55CB-1B2A-B10C-E57F254326D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412399" y="3977091"/>
            <a:ext cx="1529904" cy="22948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capture d’écran, lettre, Police&#10;&#10;Description générée automatiquement">
            <a:extLst>
              <a:ext uri="{FF2B5EF4-FFF2-40B4-BE49-F238E27FC236}">
                <a16:creationId xmlns:a16="http://schemas.microsoft.com/office/drawing/2014/main" id="{0CC33D75-B75E-0C27-FF03-A913B1E83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2525" y="3977090"/>
            <a:ext cx="1712717" cy="2414901"/>
          </a:xfrm>
          <a:prstGeom prst="rect">
            <a:avLst/>
          </a:prstGeom>
        </p:spPr>
      </p:pic>
      <p:pic>
        <p:nvPicPr>
          <p:cNvPr id="36866" name="Picture 2" descr="Humanities Data in R Cover">
            <a:extLst>
              <a:ext uri="{FF2B5EF4-FFF2-40B4-BE49-F238E27FC236}">
                <a16:creationId xmlns:a16="http://schemas.microsoft.com/office/drawing/2014/main" id="{81110D6B-AF93-2B80-9E56-D4FA3B13EB4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510576" y="3977090"/>
            <a:ext cx="1530180" cy="230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F69F679C-4725-2DC0-CEC9-118421E140B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60118" y="3246159"/>
            <a:ext cx="634466" cy="634466"/>
          </a:xfrm>
          <a:prstGeom prst="rect">
            <a:avLst/>
          </a:prstGeom>
        </p:spPr>
      </p:pic>
      <p:pic>
        <p:nvPicPr>
          <p:cNvPr id="13" name="Image 12">
            <a:extLst>
              <a:ext uri="{FF2B5EF4-FFF2-40B4-BE49-F238E27FC236}">
                <a16:creationId xmlns:a16="http://schemas.microsoft.com/office/drawing/2014/main" id="{A5877C8E-D0D5-6710-E296-26B943E7C02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40708" y="3254488"/>
            <a:ext cx="634466" cy="634466"/>
          </a:xfrm>
          <a:prstGeom prst="rect">
            <a:avLst/>
          </a:prstGeom>
        </p:spPr>
      </p:pic>
      <p:pic>
        <p:nvPicPr>
          <p:cNvPr id="14" name="Image 13">
            <a:extLst>
              <a:ext uri="{FF2B5EF4-FFF2-40B4-BE49-F238E27FC236}">
                <a16:creationId xmlns:a16="http://schemas.microsoft.com/office/drawing/2014/main" id="{0FDE97C5-A3CC-CA15-49F5-1D8C8C9D0A2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958433" y="3232671"/>
            <a:ext cx="634466" cy="634466"/>
          </a:xfrm>
          <a:prstGeom prst="rect">
            <a:avLst/>
          </a:prstGeom>
        </p:spPr>
      </p:pic>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39860" y="2531886"/>
            <a:ext cx="634466" cy="634466"/>
          </a:xfrm>
          <a:prstGeom prst="rect">
            <a:avLst/>
          </a:prstGeom>
        </p:spPr>
      </p:pic>
    </p:spTree>
    <p:extLst>
      <p:ext uri="{BB962C8B-B14F-4D97-AF65-F5344CB8AC3E}">
        <p14:creationId xmlns:p14="http://schemas.microsoft.com/office/powerpoint/2010/main" val="9892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Visual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4969808"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 algorithms associate an image with a sequence of numbers. The individual numbers have no direct meaning. Instead, the numbers have a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relative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connection to one another. Images that share common features will have similar sequences of numbers.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embeddings can be used to create recommendation systems for digital projects. These allow visitors to follow paths through an archive according to similar visual features.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embeddings to cluster the images and recommend different parts of the collection that may be of interest to different communities.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518574" y="3599762"/>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7308825" y="4921786"/>
            <a:ext cx="4398235" cy="430887"/>
          </a:xfrm>
          <a:prstGeom prst="rect">
            <a:avLst/>
          </a:prstGeom>
          <a:noFill/>
        </p:spPr>
        <p:txBody>
          <a:bodyPr wrap="square" rtlCol="0">
            <a:spAutoFit/>
          </a:bodyPr>
          <a:lstStyle/>
          <a:p>
            <a:pPr algn="ctr"/>
            <a:r>
              <a:rPr lang="en-US" sz="1100" dirty="0">
                <a:solidFill>
                  <a:srgbClr val="D65D35"/>
                </a:solidFill>
                <a:latin typeface="Palatino" pitchFamily="2" charset="77"/>
                <a:ea typeface="Palatino" pitchFamily="2" charset="77"/>
                <a:cs typeface="Calibri" panose="020F0502020204030204" pitchFamily="34" charset="0"/>
              </a:rPr>
              <a:t>246, 170, 58, 175, 215, 117, 35, 63, 134, 218, 167, 126, 141, 236, 231, 165, 192, 177, 153, 44, 135, 196, 252, 28, 172,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596454"/>
            <a:ext cx="4393844" cy="2932158"/>
          </a:xfrm>
          <a:prstGeom prst="rect">
            <a:avLst/>
          </a:prstGeom>
        </p:spPr>
      </p:pic>
    </p:spTree>
    <p:extLst>
      <p:ext uri="{BB962C8B-B14F-4D97-AF65-F5344CB8AC3E}">
        <p14:creationId xmlns:p14="http://schemas.microsoft.com/office/powerpoint/2010/main" val="1321029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Visual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544720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image embedding algorithms are adapted from other computer vision models. For example, the diagram on the right shows the VGG19 model for detecting objects from 1000 different categories. This is a deep learning model that slowly changes each input image (left) into a sequence of probabilities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particularly interesting thing about deep learning models is that the interior steps tend to capture general features (e.g., texture, shape, and color) that go beyond the specific task at hand.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particular, the numbers in the penultimate or antepenultimate step can typically be used as an image embedding.</a:t>
            </a:r>
          </a:p>
        </p:txBody>
      </p:sp>
      <p:pic>
        <p:nvPicPr>
          <p:cNvPr id="6" name="Image 5" descr="Une image contenant texte, carte&#10;&#10;Description générée automatiquement">
            <a:extLst>
              <a:ext uri="{FF2B5EF4-FFF2-40B4-BE49-F238E27FC236}">
                <a16:creationId xmlns:a16="http://schemas.microsoft.com/office/drawing/2014/main" id="{C64BF25C-2B79-C113-331D-4A7A2E3BACE9}"/>
              </a:ext>
            </a:extLst>
          </p:cNvPr>
          <p:cNvPicPr>
            <a:picLocks noChangeAspect="1"/>
          </p:cNvPicPr>
          <p:nvPr/>
        </p:nvPicPr>
        <p:blipFill>
          <a:blip r:embed="rId4"/>
          <a:stretch>
            <a:fillRect/>
          </a:stretch>
        </p:blipFill>
        <p:spPr>
          <a:xfrm>
            <a:off x="6063043" y="365559"/>
            <a:ext cx="5447205" cy="3198784"/>
          </a:xfrm>
          <a:prstGeom prst="rect">
            <a:avLst/>
          </a:prstGeom>
        </p:spPr>
      </p:pic>
      <p:sp>
        <p:nvSpPr>
          <p:cNvPr id="19" name="ZoneTexte 18">
            <a:extLst>
              <a:ext uri="{FF2B5EF4-FFF2-40B4-BE49-F238E27FC236}">
                <a16:creationId xmlns:a16="http://schemas.microsoft.com/office/drawing/2014/main" id="{5C355141-7795-6936-A70F-128349B75AB7}"/>
              </a:ext>
            </a:extLst>
          </p:cNvPr>
          <p:cNvSpPr txBox="1"/>
          <p:nvPr/>
        </p:nvSpPr>
        <p:spPr>
          <a:xfrm>
            <a:off x="7490269" y="4581142"/>
            <a:ext cx="3643599" cy="90024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(2021) "Depth in Deep Learning: Knowledgeable, Layered, and Impenetrable." In: Redrobe, K. and Scheible, J. (Eds.)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Deep Mediations</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 University of Minnesota Press.</a:t>
            </a:r>
          </a:p>
        </p:txBody>
      </p:sp>
    </p:spTree>
    <p:extLst>
      <p:ext uri="{BB962C8B-B14F-4D97-AF65-F5344CB8AC3E}">
        <p14:creationId xmlns:p14="http://schemas.microsoft.com/office/powerpoint/2010/main" val="3767453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Visual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8756" y="878970"/>
            <a:ext cx="2800178" cy="1891053"/>
          </a:xfrm>
          <a:prstGeom prst="rect">
            <a:avLst/>
          </a:prstGeom>
        </p:spPr>
      </p:pic>
      <p:pic>
        <p:nvPicPr>
          <p:cNvPr id="23" name="Image 22" descr="Une image contenant capture d’écran, habits, homme, personne&#10;&#10;Description générée automatiquement">
            <a:extLst>
              <a:ext uri="{FF2B5EF4-FFF2-40B4-BE49-F238E27FC236}">
                <a16:creationId xmlns:a16="http://schemas.microsoft.com/office/drawing/2014/main" id="{81769605-A0DC-8738-85CF-5EF0F298D3F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47550" y="878971"/>
            <a:ext cx="2805716" cy="1891053"/>
          </a:xfrm>
          <a:prstGeom prst="rect">
            <a:avLst/>
          </a:prstGeom>
        </p:spPr>
      </p:pic>
      <p:pic>
        <p:nvPicPr>
          <p:cNvPr id="25" name="Image 24" descr="Une image contenant intérieur, personne, mur, fenêtre&#10;&#10;Description générée automatiquement">
            <a:extLst>
              <a:ext uri="{FF2B5EF4-FFF2-40B4-BE49-F238E27FC236}">
                <a16:creationId xmlns:a16="http://schemas.microsoft.com/office/drawing/2014/main" id="{98D7D225-6B9A-F7BE-A681-8ABF37F0528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06543" y="2849038"/>
            <a:ext cx="4024873" cy="2715448"/>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314324" y="2849038"/>
            <a:ext cx="1849220" cy="2715448"/>
          </a:xfrm>
          <a:prstGeom prst="rect">
            <a:avLst/>
          </a:prstGeom>
        </p:spPr>
      </p:pic>
      <p:sp>
        <p:nvSpPr>
          <p:cNvPr id="30" name="ZoneTexte 29">
            <a:extLst>
              <a:ext uri="{FF2B5EF4-FFF2-40B4-BE49-F238E27FC236}">
                <a16:creationId xmlns:a16="http://schemas.microsoft.com/office/drawing/2014/main" id="{FD7E2567-4A19-3C5D-78E2-871320BA3F46}"/>
              </a:ext>
            </a:extLst>
          </p:cNvPr>
          <p:cNvSpPr txBox="1"/>
          <p:nvPr/>
        </p:nvSpPr>
        <p:spPr>
          <a:xfrm>
            <a:off x="362355" y="834468"/>
            <a:ext cx="2931687"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six images that have the most similar set of embedding to our example image using the penultimate layer of the VGG19 model.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352734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Visual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8756" y="878970"/>
            <a:ext cx="2800178" cy="1891053"/>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14324" y="2849038"/>
            <a:ext cx="1849220" cy="2715448"/>
          </a:xfrm>
          <a:prstGeom prst="rect">
            <a:avLst/>
          </a:prstGeom>
        </p:spPr>
      </p:pic>
      <p:sp>
        <p:nvSpPr>
          <p:cNvPr id="5" name="ZoneTexte 4">
            <a:extLst>
              <a:ext uri="{FF2B5EF4-FFF2-40B4-BE49-F238E27FC236}">
                <a16:creationId xmlns:a16="http://schemas.microsoft.com/office/drawing/2014/main" id="{A7ADD2ED-B859-C558-E143-A5636BDEA361}"/>
              </a:ext>
            </a:extLst>
          </p:cNvPr>
          <p:cNvSpPr txBox="1"/>
          <p:nvPr/>
        </p:nvSpPr>
        <p:spPr>
          <a:xfrm>
            <a:off x="362354" y="834468"/>
            <a:ext cx="5733645"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any collection without need for existing archival metadata or a model specifically designed for a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Adaptable across different collections.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Will cut across existing categories and find connections that have not been explicitly coded for.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clear way to explain or control the connections and/or clusters.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create problematic or odd connections (for example, the link between milk production and radioactive waste).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Embeddings are usually made from object detection algorithms and have difficulty finding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influenced by the photo orientation and resolution.</a:t>
            </a:r>
          </a:p>
        </p:txBody>
      </p:sp>
    </p:spTree>
    <p:extLst>
      <p:ext uri="{BB962C8B-B14F-4D97-AF65-F5344CB8AC3E}">
        <p14:creationId xmlns:p14="http://schemas.microsoft.com/office/powerpoint/2010/main" val="343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p:nvSpPr>
          <p:cNvPr id="117" name="Google Shape;117;p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noProof="0" dirty="0">
                <a:solidFill>
                  <a:srgbClr val="3F3F3F"/>
                </a:solidFill>
                <a:latin typeface="Calibri"/>
                <a:ea typeface="Calibri"/>
                <a:cs typeface="Calibri"/>
                <a:sym typeface="Calibri"/>
              </a:rPr>
              <a:t>Distant Viewing Lab</a:t>
            </a:r>
            <a:endParaRPr lang="en-US" noProof="0" dirty="0"/>
          </a:p>
        </p:txBody>
      </p:sp>
      <p:sp>
        <p:nvSpPr>
          <p:cNvPr id="118" name="Google Shape;118;p4"/>
          <p:cNvSpPr txBox="1"/>
          <p:nvPr/>
        </p:nvSpPr>
        <p:spPr>
          <a:xfrm>
            <a:off x="518986" y="1079852"/>
            <a:ext cx="4231687"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The </a:t>
            </a:r>
            <a:r>
              <a:rPr lang="en-US" sz="1800" b="1" noProof="0" dirty="0">
                <a:solidFill>
                  <a:srgbClr val="3F3F3F"/>
                </a:solidFill>
                <a:latin typeface="Palatino"/>
                <a:ea typeface="Palatino"/>
                <a:cs typeface="Palatino"/>
                <a:sym typeface="Palatino"/>
              </a:rPr>
              <a:t>Distant Viewing Lab </a:t>
            </a:r>
            <a:r>
              <a:rPr lang="en-US" sz="1800" noProof="0" dirty="0">
                <a:solidFill>
                  <a:srgbClr val="3F3F3F"/>
                </a:solidFill>
                <a:latin typeface="Palatino"/>
                <a:ea typeface="Palatino"/>
                <a:cs typeface="Palatino"/>
                <a:sym typeface="Palatino"/>
              </a:rPr>
              <a:t>uses and develops computational techniques to analyze visual culture on a large scale.</a:t>
            </a:r>
            <a:endParaRPr lang="en-US" noProof="0" dirty="0"/>
          </a:p>
          <a:p>
            <a:pPr marL="0" marR="0" lvl="0" indent="0" algn="just" rtl="0">
              <a:spcBef>
                <a:spcPts val="0"/>
              </a:spcBef>
              <a:spcAft>
                <a:spcPts val="0"/>
              </a:spcAft>
              <a:buNone/>
            </a:pPr>
            <a:endParaRPr lang="en-US" sz="1800" noProof="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We develop </a:t>
            </a:r>
            <a:r>
              <a:rPr lang="en-US" sz="1800" b="1" noProof="0" dirty="0">
                <a:solidFill>
                  <a:srgbClr val="3F3F3F"/>
                </a:solidFill>
                <a:latin typeface="Palatino"/>
                <a:ea typeface="Palatino"/>
                <a:cs typeface="Palatino"/>
                <a:sym typeface="Palatino"/>
              </a:rPr>
              <a:t>tools</a:t>
            </a:r>
            <a:r>
              <a:rPr lang="en-US" sz="1800" noProof="0" dirty="0">
                <a:solidFill>
                  <a:srgbClr val="3F3F3F"/>
                </a:solidFill>
                <a:latin typeface="Palatino"/>
                <a:ea typeface="Palatino"/>
                <a:cs typeface="Palatino"/>
                <a:sym typeface="Palatino"/>
              </a:rPr>
              <a:t>, </a:t>
            </a:r>
            <a:r>
              <a:rPr lang="en-US" sz="1800" b="1" noProof="0" dirty="0">
                <a:solidFill>
                  <a:srgbClr val="3F3F3F"/>
                </a:solidFill>
                <a:latin typeface="Palatino"/>
                <a:ea typeface="Palatino"/>
                <a:cs typeface="Palatino"/>
                <a:sym typeface="Palatino"/>
              </a:rPr>
              <a:t>methods</a:t>
            </a:r>
            <a:r>
              <a:rPr lang="en-US" sz="1800" noProof="0" dirty="0">
                <a:solidFill>
                  <a:srgbClr val="3F3F3F"/>
                </a:solidFill>
                <a:latin typeface="Palatino"/>
                <a:ea typeface="Palatino"/>
                <a:cs typeface="Palatino"/>
                <a:sym typeface="Palatino"/>
              </a:rPr>
              <a:t>, and </a:t>
            </a:r>
            <a:r>
              <a:rPr lang="en-US" sz="1800" b="1" noProof="0" dirty="0">
                <a:solidFill>
                  <a:srgbClr val="3F3F3F"/>
                </a:solidFill>
                <a:latin typeface="Palatino"/>
                <a:ea typeface="Palatino"/>
                <a:cs typeface="Palatino"/>
                <a:sym typeface="Palatino"/>
              </a:rPr>
              <a:t>datasets</a:t>
            </a:r>
            <a:r>
              <a:rPr lang="en-US" sz="1800" noProof="0" dirty="0">
                <a:solidFill>
                  <a:srgbClr val="3F3F3F"/>
                </a:solidFill>
                <a:latin typeface="Palatino"/>
                <a:ea typeface="Palatino"/>
                <a:cs typeface="Palatino"/>
                <a:sym typeface="Palatino"/>
              </a:rPr>
              <a:t> that can be re-used by other researchers. The lab engages closely with critical cultural and data studies, aiming to make explicit the interpretive act of algorithmic logic.</a:t>
            </a:r>
            <a:endParaRPr lang="en-US" noProof="0" dirty="0"/>
          </a:p>
        </p:txBody>
      </p:sp>
      <p:pic>
        <p:nvPicPr>
          <p:cNvPr id="119" name="Google Shape;119;p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120" name="Google Shape;120;p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noProof="0" dirty="0">
                <a:solidFill>
                  <a:srgbClr val="595959"/>
                </a:solidFill>
                <a:latin typeface="Courier"/>
                <a:ea typeface="Courier"/>
                <a:cs typeface="Courier"/>
                <a:sym typeface="Courier"/>
              </a:rPr>
              <a:t>01 – Distant Viewing | </a:t>
            </a:r>
            <a:r>
              <a:rPr lang="en-US" sz="1200" b="1" noProof="0" dirty="0">
                <a:solidFill>
                  <a:srgbClr val="595959"/>
                </a:solidFill>
                <a:latin typeface="Courier"/>
                <a:ea typeface="Courier"/>
                <a:cs typeface="Courier"/>
                <a:sym typeface="Courier"/>
              </a:rPr>
              <a:t>Introduction</a:t>
            </a:r>
            <a:endParaRPr lang="en-US" sz="1200" noProof="0" dirty="0">
              <a:solidFill>
                <a:srgbClr val="595959"/>
              </a:solidFill>
              <a:latin typeface="Courier"/>
              <a:ea typeface="Courier"/>
              <a:cs typeface="Courier"/>
              <a:sym typeface="Courier"/>
            </a:endParaRPr>
          </a:p>
        </p:txBody>
      </p:sp>
      <p:pic>
        <p:nvPicPr>
          <p:cNvPr id="121" name="Google Shape;121;p4" descr="A logo with a eagle and a trash can&#10;&#10;Description automatically generated"/>
          <p:cNvPicPr preferRelativeResize="0"/>
          <p:nvPr/>
        </p:nvPicPr>
        <p:blipFill rotWithShape="1">
          <a:blip r:embed="rId4">
            <a:alphaModFix/>
          </a:blip>
          <a:srcRect/>
          <a:stretch/>
        </p:blipFill>
        <p:spPr>
          <a:xfrm>
            <a:off x="5874211" y="5281606"/>
            <a:ext cx="5824870" cy="1067808"/>
          </a:xfrm>
          <a:prstGeom prst="rect">
            <a:avLst/>
          </a:prstGeom>
          <a:noFill/>
          <a:ln>
            <a:noFill/>
          </a:ln>
        </p:spPr>
      </p:pic>
      <p:sp>
        <p:nvSpPr>
          <p:cNvPr id="123" name="Google Shape;123;p4"/>
          <p:cNvSpPr txBox="1"/>
          <p:nvPr/>
        </p:nvSpPr>
        <p:spPr>
          <a:xfrm>
            <a:off x="484514" y="4527683"/>
            <a:ext cx="405159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noProof="0" dirty="0">
                <a:solidFill>
                  <a:srgbClr val="BF4F14"/>
                </a:solidFill>
                <a:latin typeface="Palatino"/>
                <a:ea typeface="Palatino"/>
                <a:cs typeface="Palatino"/>
                <a:sym typeface="Palatino"/>
              </a:rPr>
              <a:t>https://</a:t>
            </a:r>
            <a:r>
              <a:rPr lang="en-US" sz="2400" b="1" noProof="0" dirty="0" err="1">
                <a:solidFill>
                  <a:srgbClr val="BF4F14"/>
                </a:solidFill>
                <a:latin typeface="Palatino"/>
                <a:ea typeface="Palatino"/>
                <a:cs typeface="Palatino"/>
                <a:sym typeface="Palatino"/>
              </a:rPr>
              <a:t>distantviewing.org</a:t>
            </a:r>
            <a:endParaRPr lang="en-US" noProof="0" dirty="0"/>
          </a:p>
        </p:txBody>
      </p:sp>
      <p:sp>
        <p:nvSpPr>
          <p:cNvPr id="124" name="Google Shape;124;p4"/>
          <p:cNvSpPr txBox="1"/>
          <p:nvPr/>
        </p:nvSpPr>
        <p:spPr>
          <a:xfrm>
            <a:off x="6171109" y="4978944"/>
            <a:ext cx="52310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noProof="0" dirty="0">
                <a:solidFill>
                  <a:srgbClr val="A5A5A5"/>
                </a:solidFill>
                <a:latin typeface="Palatino"/>
                <a:ea typeface="Palatino"/>
                <a:cs typeface="Palatino"/>
                <a:sym typeface="Palatino"/>
              </a:rPr>
              <a:t>Generously supported through funding from:</a:t>
            </a:r>
            <a:endParaRPr lang="en-US" noProof="0" dirty="0"/>
          </a:p>
        </p:txBody>
      </p:sp>
      <p:pic>
        <p:nvPicPr>
          <p:cNvPr id="3" name="Picture 2" descr="A screenshot of a phone&#10;&#10;AI-generated content may be incorrect.">
            <a:extLst>
              <a:ext uri="{FF2B5EF4-FFF2-40B4-BE49-F238E27FC236}">
                <a16:creationId xmlns:a16="http://schemas.microsoft.com/office/drawing/2014/main" id="{C41B4AEE-A5EC-5496-6D28-C3A34542F9F3}"/>
              </a:ext>
            </a:extLst>
          </p:cNvPr>
          <p:cNvPicPr>
            <a:picLocks noChangeAspect="1"/>
          </p:cNvPicPr>
          <p:nvPr/>
        </p:nvPicPr>
        <p:blipFill>
          <a:blip r:embed="rId5"/>
          <a:srcRect b="70435"/>
          <a:stretch/>
        </p:blipFill>
        <p:spPr>
          <a:xfrm>
            <a:off x="5081109" y="0"/>
            <a:ext cx="6501859" cy="2027583"/>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A0128C2D-1D75-114F-8775-3303233ED250}"/>
              </a:ext>
            </a:extLst>
          </p:cNvPr>
          <p:cNvPicPr>
            <a:picLocks noChangeAspect="1"/>
          </p:cNvPicPr>
          <p:nvPr/>
        </p:nvPicPr>
        <p:blipFill>
          <a:blip r:embed="rId5"/>
          <a:srcRect t="51966"/>
          <a:stretch/>
        </p:blipFill>
        <p:spPr>
          <a:xfrm>
            <a:off x="5081108" y="2053246"/>
            <a:ext cx="6501859" cy="32941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Visual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3768969" cy="258532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are a powerful tool that we have used in previous projects, such as Photogrammar for search and discovery of the FSA-OWI collection.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are not using it for Documerica because we we now have a better approach….</a:t>
            </a:r>
          </a:p>
        </p:txBody>
      </p:sp>
      <p:pic>
        <p:nvPicPr>
          <p:cNvPr id="6" name="Image 5">
            <a:extLst>
              <a:ext uri="{FF2B5EF4-FFF2-40B4-BE49-F238E27FC236}">
                <a16:creationId xmlns:a16="http://schemas.microsoft.com/office/drawing/2014/main" id="{CB1FA2E2-4D14-5C55-8108-DF30965B1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65223" y="626290"/>
            <a:ext cx="7521510" cy="4958737"/>
          </a:xfrm>
          <a:prstGeom prst="rect">
            <a:avLst/>
          </a:prstGeom>
        </p:spPr>
      </p:pic>
      <p:cxnSp>
        <p:nvCxnSpPr>
          <p:cNvPr id="7" name="Connecteur droit avec flèche 6">
            <a:extLst>
              <a:ext uri="{FF2B5EF4-FFF2-40B4-BE49-F238E27FC236}">
                <a16:creationId xmlns:a16="http://schemas.microsoft.com/office/drawing/2014/main" id="{94050E54-196B-DF68-ADAA-F8582B45DACB}"/>
              </a:ext>
            </a:extLst>
          </p:cNvPr>
          <p:cNvCxnSpPr>
            <a:cxnSpLocks/>
          </p:cNvCxnSpPr>
          <p:nvPr/>
        </p:nvCxnSpPr>
        <p:spPr>
          <a:xfrm>
            <a:off x="3336910" y="3142791"/>
            <a:ext cx="3768969" cy="1836833"/>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C161724-19A5-C749-C600-A8990CA4A799}"/>
              </a:ext>
            </a:extLst>
          </p:cNvPr>
          <p:cNvSpPr txBox="1"/>
          <p:nvPr/>
        </p:nvSpPr>
        <p:spPr>
          <a:xfrm>
            <a:off x="747946" y="5638700"/>
            <a:ext cx="2920671"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(2019) "Distant Viewing: Analyzing Large Visual Corpora." Digital Scholarship in the Humanities</a:t>
            </a:r>
          </a:p>
        </p:txBody>
      </p:sp>
    </p:spTree>
    <p:extLst>
      <p:ext uri="{BB962C8B-B14F-4D97-AF65-F5344CB8AC3E}">
        <p14:creationId xmlns:p14="http://schemas.microsoft.com/office/powerpoint/2010/main" val="1240908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938992"/>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05 – Distant Viewing | </a:t>
            </a:r>
            <a:r>
              <a:rPr lang="fr-FR" sz="1200" b="1" noProof="1">
                <a:solidFill>
                  <a:schemeClr val="bg1">
                    <a:lumMod val="85000"/>
                  </a:schemeClr>
                </a:solidFill>
                <a:latin typeface="Courier" pitchFamily="2" charset="0"/>
              </a:rPr>
              <a:t>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68671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Multimodal Large Language Models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7"/>
            <a:ext cx="4771504" cy="4524315"/>
          </a:xfrm>
          <a:prstGeom prst="rect">
            <a:avLst/>
          </a:prstGeom>
          <a:noFill/>
        </p:spPr>
        <p:txBody>
          <a:bodyPr wrap="square" rtlCol="0">
            <a:spAutoFit/>
          </a:bodyPr>
          <a:lstStyle/>
          <a:p>
            <a:pPr algn="just"/>
            <a:r>
              <a:rPr lang="en-US" noProof="1">
                <a:solidFill>
                  <a:schemeClr val="tx1">
                    <a:lumMod val="75000"/>
                    <a:lumOff val="25000"/>
                  </a:schemeClr>
                </a:solidFill>
                <a:latin typeface="Palatino" pitchFamily="2" charset="77"/>
                <a:ea typeface="Palatino" pitchFamily="2" charset="77"/>
                <a:cs typeface="Calibri" panose="020F0502020204030204" pitchFamily="34" charset="0"/>
              </a:rPr>
              <a:t>Large language models (LLMs) have received a considerable amount of hype and press over the past two years. More recent model versions have included multimodal LLMs (MLLMs), which allow for combining text and image inputs and outputs.</a:t>
            </a:r>
          </a:p>
          <a:p>
            <a:pPr algn="just"/>
            <a:endParaRPr lang="en-US"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noProof="1">
                <a:solidFill>
                  <a:schemeClr val="tx1">
                    <a:lumMod val="75000"/>
                    <a:lumOff val="25000"/>
                  </a:schemeClr>
                </a:solidFill>
                <a:latin typeface="Palatino" pitchFamily="2" charset="77"/>
                <a:ea typeface="Palatino" pitchFamily="2" charset="77"/>
                <a:cs typeface="Calibri" panose="020F0502020204030204" pitchFamily="34" charset="0"/>
              </a:rPr>
              <a:t>Several MLLMs are currently available, including the most well-known efforts integrated into OpenAI’s ChatGPT, Google’s Gemini, and Anthropic’s Claude.</a:t>
            </a:r>
          </a:p>
          <a:p>
            <a:pPr algn="just"/>
            <a:endParaRPr lang="en-US"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noProof="1">
                <a:solidFill>
                  <a:schemeClr val="tx1">
                    <a:lumMod val="75000"/>
                    <a:lumOff val="25000"/>
                  </a:schemeClr>
                </a:solidFill>
                <a:latin typeface="Palatino" pitchFamily="2" charset="77"/>
                <a:ea typeface="Palatino" pitchFamily="2" charset="77"/>
                <a:cs typeface="Calibri" panose="020F0502020204030204" pitchFamily="34" charset="0"/>
              </a:rPr>
              <a:t>Several open models such as Qwen-VL LLaVA indicate that versions of MLLMs should be become and remain available for all users.</a:t>
            </a:r>
          </a:p>
        </p:txBody>
      </p:sp>
      <p:pic>
        <p:nvPicPr>
          <p:cNvPr id="1026" name="Picture 2" descr="Download Clear Anthropic Claude AI Logo - Different Claude Dimensions ...">
            <a:extLst>
              <a:ext uri="{FF2B5EF4-FFF2-40B4-BE49-F238E27FC236}">
                <a16:creationId xmlns:a16="http://schemas.microsoft.com/office/drawing/2014/main" id="{34C908D8-2F6E-F881-06CD-0770E234454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38920" y="536503"/>
            <a:ext cx="3094898" cy="174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AI Logo - SVG, PNG, AI, EPS Vectors">
            <a:extLst>
              <a:ext uri="{FF2B5EF4-FFF2-40B4-BE49-F238E27FC236}">
                <a16:creationId xmlns:a16="http://schemas.microsoft.com/office/drawing/2014/main" id="{3F5CDDE2-07A2-67E1-1F5F-8DD3F59C2FC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27727" y="2385440"/>
            <a:ext cx="4347989" cy="123645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Police&#10;&#10;Description générée automatiquement">
            <a:extLst>
              <a:ext uri="{FF2B5EF4-FFF2-40B4-BE49-F238E27FC236}">
                <a16:creationId xmlns:a16="http://schemas.microsoft.com/office/drawing/2014/main" id="{BAB79AED-6554-C392-80CD-5E3622F568F5}"/>
              </a:ext>
            </a:extLst>
          </p:cNvPr>
          <p:cNvPicPr>
            <a:picLocks noChangeAspect="1"/>
          </p:cNvPicPr>
          <p:nvPr/>
        </p:nvPicPr>
        <p:blipFill>
          <a:blip r:embed="rId6"/>
          <a:stretch>
            <a:fillRect/>
          </a:stretch>
        </p:blipFill>
        <p:spPr>
          <a:xfrm>
            <a:off x="6314571" y="5182527"/>
            <a:ext cx="5219247" cy="985121"/>
          </a:xfrm>
          <a:prstGeom prst="rect">
            <a:avLst/>
          </a:prstGeom>
        </p:spPr>
      </p:pic>
      <p:pic>
        <p:nvPicPr>
          <p:cNvPr id="11" name="Image 10" descr="Une image contenant Graphique, Police, graphisme, logo&#10;&#10;Description générée automatiquement">
            <a:extLst>
              <a:ext uri="{FF2B5EF4-FFF2-40B4-BE49-F238E27FC236}">
                <a16:creationId xmlns:a16="http://schemas.microsoft.com/office/drawing/2014/main" id="{EAB9FE88-8124-0571-662C-C7D72EB720DE}"/>
              </a:ext>
            </a:extLst>
          </p:cNvPr>
          <p:cNvPicPr>
            <a:picLocks noChangeAspect="1"/>
          </p:cNvPicPr>
          <p:nvPr/>
        </p:nvPicPr>
        <p:blipFill>
          <a:blip r:embed="rId7"/>
          <a:stretch>
            <a:fillRect/>
          </a:stretch>
        </p:blipFill>
        <p:spPr>
          <a:xfrm>
            <a:off x="8329240" y="3838012"/>
            <a:ext cx="3204578" cy="897641"/>
          </a:xfrm>
          <a:prstGeom prst="rect">
            <a:avLst/>
          </a:prstGeom>
        </p:spPr>
      </p:pic>
    </p:spTree>
    <p:extLst>
      <p:ext uri="{BB962C8B-B14F-4D97-AF65-F5344CB8AC3E}">
        <p14:creationId xmlns:p14="http://schemas.microsoft.com/office/powerpoint/2010/main" val="54501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Multimodal Large Language Models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219577" y="706890"/>
            <a:ext cx="6673471" cy="5632311"/>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 She is wearing glasses and a black top, and appears to be adjusting or handling the bottles or the machine. The worker is surrounded by a complex arrangement of stainless steel machinery and equipment. On the right side of the frame, there's a large metal vat or container, possibly holding milk or another liquid, with its lid partially visible. In the foreground, we see a series of white plastic milk bottles, each adorned with a red label. These bottles are lined up on a conveyor belt or a filling station, which seems to be part of a mechanized assembly line designed for packaging. The machinery includes various knobs, valves, metal structures, and hoses participating in the bottling process. The interior setting is lit with what appears to be fluorescent lighting, adding a utilitarian ambience to the workspace. The overall scene conveys a moment of daily operations wherein the worker is focused on ensuring the efficiency and correctness of the bottling process.</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245521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Zero-shot Models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FCC00323-825F-FEDA-1F12-A229E0E0E615}"/>
              </a:ext>
            </a:extLst>
          </p:cNvPr>
          <p:cNvSpPr txBox="1"/>
          <p:nvPr/>
        </p:nvSpPr>
        <p:spPr>
          <a:xfrm>
            <a:off x="362355" y="834467"/>
            <a:ext cx="7247813"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Another approach come from what are known as zero-shot models such as CLIP and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SigLIP</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These embed both text and images into a single space, allowing for the creation of a multimodal distance metric.</a:t>
            </a:r>
          </a:p>
        </p:txBody>
      </p:sp>
      <p:sp>
        <p:nvSpPr>
          <p:cNvPr id="9" name="Ellipse 8">
            <a:extLst>
              <a:ext uri="{FF2B5EF4-FFF2-40B4-BE49-F238E27FC236}">
                <a16:creationId xmlns:a16="http://schemas.microsoft.com/office/drawing/2014/main" id="{76CA0E19-C9FD-A1CE-427B-D87E07CF990F}"/>
              </a:ext>
            </a:extLst>
          </p:cNvPr>
          <p:cNvSpPr/>
          <p:nvPr/>
        </p:nvSpPr>
        <p:spPr>
          <a:xfrm>
            <a:off x="6794828" y="2253809"/>
            <a:ext cx="3331780" cy="25132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F1FE344A-3ABB-CA78-ACA4-1A686075A718}"/>
              </a:ext>
            </a:extLst>
          </p:cNvPr>
          <p:cNvCxnSpPr>
            <a:cxnSpLocks/>
          </p:cNvCxnSpPr>
          <p:nvPr/>
        </p:nvCxnSpPr>
        <p:spPr>
          <a:xfrm>
            <a:off x="4782207" y="3510455"/>
            <a:ext cx="3436883" cy="0"/>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1EC79D52-A40D-EB8D-59AF-AC2DCB0984DF}"/>
              </a:ext>
            </a:extLst>
          </p:cNvPr>
          <p:cNvSpPr txBox="1"/>
          <p:nvPr/>
        </p:nvSpPr>
        <p:spPr>
          <a:xfrm>
            <a:off x="7923731" y="5743308"/>
            <a:ext cx="3522033"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"a working filling milk bottles"</a:t>
            </a:r>
          </a:p>
        </p:txBody>
      </p:sp>
      <p:cxnSp>
        <p:nvCxnSpPr>
          <p:cNvPr id="13" name="Connecteur droit avec flèche 12">
            <a:extLst>
              <a:ext uri="{FF2B5EF4-FFF2-40B4-BE49-F238E27FC236}">
                <a16:creationId xmlns:a16="http://schemas.microsoft.com/office/drawing/2014/main" id="{AAB38FD2-E135-852D-DFAD-C73B8A942CCE}"/>
              </a:ext>
            </a:extLst>
          </p:cNvPr>
          <p:cNvCxnSpPr>
            <a:cxnSpLocks/>
            <a:stCxn id="12" idx="0"/>
          </p:cNvCxnSpPr>
          <p:nvPr/>
        </p:nvCxnSpPr>
        <p:spPr>
          <a:xfrm flipH="1" flipV="1">
            <a:off x="8303172" y="3510455"/>
            <a:ext cx="1381576" cy="2232853"/>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62E10B0-4D1C-E7FC-1631-8880290146B6}"/>
              </a:ext>
            </a:extLst>
          </p:cNvPr>
          <p:cNvSpPr txBox="1"/>
          <p:nvPr/>
        </p:nvSpPr>
        <p:spPr>
          <a:xfrm>
            <a:off x="6794828" y="2987234"/>
            <a:ext cx="3436883" cy="307777"/>
          </a:xfrm>
          <a:prstGeom prst="rect">
            <a:avLst/>
          </a:prstGeom>
          <a:noFill/>
        </p:spPr>
        <p:txBody>
          <a:bodyPr wrap="square" rtlCol="0">
            <a:spAutoFit/>
          </a:bodyPr>
          <a:lstStyle/>
          <a:p>
            <a:pPr algn="ctr"/>
            <a:r>
              <a:rPr lang="en-US" sz="1400" dirty="0">
                <a:latin typeface="Palatino" pitchFamily="2" charset="77"/>
                <a:ea typeface="Palatino" pitchFamily="2" charset="77"/>
                <a:cs typeface="Calibri" panose="020F0502020204030204" pitchFamily="34" charset="0"/>
              </a:rPr>
              <a:t>782-Dimensional Embedding Space</a:t>
            </a:r>
          </a:p>
        </p:txBody>
      </p:sp>
      <p:pic>
        <p:nvPicPr>
          <p:cNvPr id="16" name="Image 15" descr="Une image contenant personne, habits, intérieur, cuisine&#10;&#10;Description générée automatiquement">
            <a:extLst>
              <a:ext uri="{FF2B5EF4-FFF2-40B4-BE49-F238E27FC236}">
                <a16:creationId xmlns:a16="http://schemas.microsoft.com/office/drawing/2014/main" id="{01B7EC21-44D3-58E9-7490-3D5C4EB7E1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9420" y="2631004"/>
            <a:ext cx="2967684" cy="1980434"/>
          </a:xfrm>
          <a:prstGeom prst="rect">
            <a:avLst/>
          </a:prstGeom>
        </p:spPr>
      </p:pic>
      <p:sp>
        <p:nvSpPr>
          <p:cNvPr id="17" name="ZoneTexte 4">
            <a:extLst>
              <a:ext uri="{FF2B5EF4-FFF2-40B4-BE49-F238E27FC236}">
                <a16:creationId xmlns:a16="http://schemas.microsoft.com/office/drawing/2014/main" id="{31C72369-BFFC-C614-F8CE-5DC8E1B38D66}"/>
              </a:ext>
            </a:extLst>
          </p:cNvPr>
          <p:cNvSpPr txBox="1"/>
          <p:nvPr/>
        </p:nvSpPr>
        <p:spPr>
          <a:xfrm>
            <a:off x="1709421" y="4628016"/>
            <a:ext cx="2967684" cy="646331"/>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927019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356" y="1618416"/>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Zero-shot Models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4B2BA9C0-0F9A-70F3-9B36-81E55220B598}"/>
              </a:ext>
            </a:extLst>
          </p:cNvPr>
          <p:cNvSpPr txBox="1"/>
          <p:nvPr/>
        </p:nvSpPr>
        <p:spPr>
          <a:xfrm>
            <a:off x="5429442" y="2228539"/>
            <a:ext cx="6673471" cy="1938992"/>
          </a:xfrm>
          <a:prstGeom prst="rect">
            <a:avLst/>
          </a:prstGeom>
          <a:noFill/>
        </p:spPr>
        <p:txBody>
          <a:bodyPr wrap="square" rtlCol="0">
            <a:spAutoFit/>
          </a:bodyPr>
          <a:lstStyle/>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“Glass bottles”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2.66</a:t>
            </a:r>
          </a:p>
          <a:p>
            <a:pPr algn="just"/>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a:t>
            </a:r>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Milk”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11.55</a:t>
            </a:r>
          </a:p>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“Bottle filling factory”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18.39</a:t>
            </a:r>
          </a:p>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“Milk bottles in a factory”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32.15</a:t>
            </a:r>
          </a:p>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“A man filling bottles of milk” 	=&gt; </a:t>
            </a: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98.57</a:t>
            </a:r>
          </a:p>
        </p:txBody>
      </p:sp>
    </p:spTree>
    <p:extLst>
      <p:ext uri="{BB962C8B-B14F-4D97-AF65-F5344CB8AC3E}">
        <p14:creationId xmlns:p14="http://schemas.microsoft.com/office/powerpoint/2010/main" val="294681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84" y="1962808"/>
            <a:ext cx="1983037" cy="1323347"/>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Summary of Multimodal Techniques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pic>
        <p:nvPicPr>
          <p:cNvPr id="12" name="Image 11" descr="Une image contenant croquis, clipart, conception, typographie&#10;&#10;Description générée automatiquement">
            <a:extLst>
              <a:ext uri="{FF2B5EF4-FFF2-40B4-BE49-F238E27FC236}">
                <a16:creationId xmlns:a16="http://schemas.microsoft.com/office/drawing/2014/main" id="{746C858B-4162-C2B3-1E37-AF53EC135BB2}"/>
              </a:ext>
            </a:extLst>
          </p:cNvPr>
          <p:cNvPicPr>
            <a:picLocks noChangeAspect="1"/>
          </p:cNvPicPr>
          <p:nvPr/>
        </p:nvPicPr>
        <p:blipFill>
          <a:blip r:embed="rId5"/>
          <a:stretch>
            <a:fillRect/>
          </a:stretch>
        </p:blipFill>
        <p:spPr>
          <a:xfrm>
            <a:off x="8805769" y="5078081"/>
            <a:ext cx="1404345" cy="1232884"/>
          </a:xfrm>
          <a:prstGeom prst="rect">
            <a:avLst/>
          </a:prstGeom>
        </p:spPr>
      </p:pic>
      <p:pic>
        <p:nvPicPr>
          <p:cNvPr id="13" name="Image 12" descr="Une image contenant personne, habits, intérieur, cuisine&#10;&#10;Description générée automatiquement">
            <a:extLst>
              <a:ext uri="{FF2B5EF4-FFF2-40B4-BE49-F238E27FC236}">
                <a16:creationId xmlns:a16="http://schemas.microsoft.com/office/drawing/2014/main" id="{AA338852-4873-75F1-4DB9-1A0321507B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92800" y="1962807"/>
            <a:ext cx="1983037" cy="1323347"/>
          </a:xfrm>
          <a:prstGeom prst="rect">
            <a:avLst/>
          </a:prstGeom>
        </p:spPr>
      </p:pic>
      <p:cxnSp>
        <p:nvCxnSpPr>
          <p:cNvPr id="15" name="Connecteur droit avec flèche 14">
            <a:extLst>
              <a:ext uri="{FF2B5EF4-FFF2-40B4-BE49-F238E27FC236}">
                <a16:creationId xmlns:a16="http://schemas.microsoft.com/office/drawing/2014/main" id="{A59C1ABA-309A-8929-5AE2-C7B4C0057119}"/>
              </a:ext>
            </a:extLst>
          </p:cNvPr>
          <p:cNvCxnSpPr>
            <a:cxnSpLocks/>
          </p:cNvCxnSpPr>
          <p:nvPr/>
        </p:nvCxnSpPr>
        <p:spPr>
          <a:xfrm>
            <a:off x="7984318" y="3429000"/>
            <a:ext cx="1319616" cy="15423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A54B551-C8D2-53BE-AE6D-5195DF8AEAA0}"/>
              </a:ext>
            </a:extLst>
          </p:cNvPr>
          <p:cNvSpPr txBox="1"/>
          <p:nvPr/>
        </p:nvSpPr>
        <p:spPr>
          <a:xfrm>
            <a:off x="1096867" y="5386746"/>
            <a:ext cx="3860724" cy="307777"/>
          </a:xfrm>
          <a:prstGeom prst="rect">
            <a:avLst/>
          </a:prstGeom>
          <a:noFill/>
        </p:spPr>
        <p:txBody>
          <a:bodyPr wrap="square" rtlCol="0">
            <a:spAutoFit/>
          </a:bodyPr>
          <a:lstStyle/>
          <a:p>
            <a:pPr algn="ctr"/>
            <a:r>
              <a:rPr lang="en-US" sz="1400"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a:t>
            </a:r>
          </a:p>
        </p:txBody>
      </p:sp>
      <p:sp>
        <p:nvSpPr>
          <p:cNvPr id="18" name="ZoneTexte 17">
            <a:extLst>
              <a:ext uri="{FF2B5EF4-FFF2-40B4-BE49-F238E27FC236}">
                <a16:creationId xmlns:a16="http://schemas.microsoft.com/office/drawing/2014/main" id="{06DF5A82-FC68-2940-B816-00E78AEEC15F}"/>
              </a:ext>
            </a:extLst>
          </p:cNvPr>
          <p:cNvSpPr txBox="1"/>
          <p:nvPr/>
        </p:nvSpPr>
        <p:spPr>
          <a:xfrm>
            <a:off x="2622014" y="2372451"/>
            <a:ext cx="2335577"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 PROMPT</a:t>
            </a:r>
          </a:p>
        </p:txBody>
      </p:sp>
      <p:cxnSp>
        <p:nvCxnSpPr>
          <p:cNvPr id="19" name="Connecteur droit avec flèche 18">
            <a:extLst>
              <a:ext uri="{FF2B5EF4-FFF2-40B4-BE49-F238E27FC236}">
                <a16:creationId xmlns:a16="http://schemas.microsoft.com/office/drawing/2014/main" id="{51D25D5C-8875-8E16-4A7C-4091DB62AD4A}"/>
              </a:ext>
            </a:extLst>
          </p:cNvPr>
          <p:cNvCxnSpPr/>
          <p:nvPr/>
        </p:nvCxnSpPr>
        <p:spPr>
          <a:xfrm>
            <a:off x="2769978" y="3683785"/>
            <a:ext cx="0" cy="15423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ZoneTexte 19">
            <a:extLst>
              <a:ext uri="{FF2B5EF4-FFF2-40B4-BE49-F238E27FC236}">
                <a16:creationId xmlns:a16="http://schemas.microsoft.com/office/drawing/2014/main" id="{B5DE6EDF-9979-F730-E6C0-228F24879511}"/>
              </a:ext>
            </a:extLst>
          </p:cNvPr>
          <p:cNvSpPr txBox="1"/>
          <p:nvPr/>
        </p:nvSpPr>
        <p:spPr>
          <a:xfrm>
            <a:off x="1602189" y="1254594"/>
            <a:ext cx="3002862" cy="646331"/>
          </a:xfrm>
          <a:prstGeom prst="rect">
            <a:avLst/>
          </a:prstGeom>
          <a:noFill/>
        </p:spPr>
        <p:txBody>
          <a:bodyPr wrap="square" rtlCol="0">
            <a:spAutoFit/>
          </a:bodyPr>
          <a:lstStyle/>
          <a:p>
            <a:pPr algn="ctr"/>
            <a:r>
              <a:rPr lang="en-US" sz="3600" b="1" dirty="0">
                <a:solidFill>
                  <a:srgbClr val="C00000"/>
                </a:solidFill>
                <a:latin typeface="Palatino" pitchFamily="2" charset="77"/>
                <a:ea typeface="Palatino" pitchFamily="2" charset="77"/>
                <a:cs typeface="Calibri" panose="020F0502020204030204" pitchFamily="34" charset="0"/>
              </a:rPr>
              <a:t>#1: MLLMs</a:t>
            </a:r>
          </a:p>
        </p:txBody>
      </p:sp>
      <p:sp>
        <p:nvSpPr>
          <p:cNvPr id="21" name="ZoneTexte 20">
            <a:extLst>
              <a:ext uri="{FF2B5EF4-FFF2-40B4-BE49-F238E27FC236}">
                <a16:creationId xmlns:a16="http://schemas.microsoft.com/office/drawing/2014/main" id="{AE10B081-201B-F972-1ACE-7C2EC03BE93F}"/>
              </a:ext>
            </a:extLst>
          </p:cNvPr>
          <p:cNvSpPr txBox="1"/>
          <p:nvPr/>
        </p:nvSpPr>
        <p:spPr>
          <a:xfrm>
            <a:off x="7421845" y="1263116"/>
            <a:ext cx="4172191" cy="646331"/>
          </a:xfrm>
          <a:prstGeom prst="rect">
            <a:avLst/>
          </a:prstGeom>
          <a:noFill/>
        </p:spPr>
        <p:txBody>
          <a:bodyPr wrap="square" rtlCol="0">
            <a:spAutoFit/>
          </a:bodyPr>
          <a:lstStyle/>
          <a:p>
            <a:pPr algn="ctr"/>
            <a:r>
              <a:rPr lang="en-US" sz="3600" b="1" dirty="0">
                <a:solidFill>
                  <a:srgbClr val="C00000"/>
                </a:solidFill>
                <a:latin typeface="Palatino" pitchFamily="2" charset="77"/>
                <a:ea typeface="Palatino" pitchFamily="2" charset="77"/>
                <a:cs typeface="Calibri" panose="020F0502020204030204" pitchFamily="34" charset="0"/>
              </a:rPr>
              <a:t>#2: Zero-shot</a:t>
            </a:r>
          </a:p>
        </p:txBody>
      </p:sp>
      <p:sp>
        <p:nvSpPr>
          <p:cNvPr id="22" name="ZoneTexte 21">
            <a:extLst>
              <a:ext uri="{FF2B5EF4-FFF2-40B4-BE49-F238E27FC236}">
                <a16:creationId xmlns:a16="http://schemas.microsoft.com/office/drawing/2014/main" id="{66E57645-6539-25AD-EB71-6D1DA313287C}"/>
              </a:ext>
            </a:extLst>
          </p:cNvPr>
          <p:cNvSpPr txBox="1"/>
          <p:nvPr/>
        </p:nvSpPr>
        <p:spPr>
          <a:xfrm>
            <a:off x="9311217" y="2766343"/>
            <a:ext cx="2653798" cy="461665"/>
          </a:xfrm>
          <a:prstGeom prst="rect">
            <a:avLst/>
          </a:prstGeom>
          <a:noFill/>
        </p:spPr>
        <p:txBody>
          <a:bodyPr wrap="square" rtlCol="0">
            <a:spAutoFit/>
          </a:bodyPr>
          <a:lstStyle/>
          <a:p>
            <a:pPr algn="ctr"/>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“A bottle of milk”</a:t>
            </a:r>
          </a:p>
        </p:txBody>
      </p:sp>
      <p:cxnSp>
        <p:nvCxnSpPr>
          <p:cNvPr id="24" name="Connecteur droit avec flèche 23">
            <a:extLst>
              <a:ext uri="{FF2B5EF4-FFF2-40B4-BE49-F238E27FC236}">
                <a16:creationId xmlns:a16="http://schemas.microsoft.com/office/drawing/2014/main" id="{39B8EB5D-8CBE-424F-1F44-F36AC59DC3B6}"/>
              </a:ext>
            </a:extLst>
          </p:cNvPr>
          <p:cNvCxnSpPr>
            <a:cxnSpLocks/>
          </p:cNvCxnSpPr>
          <p:nvPr/>
        </p:nvCxnSpPr>
        <p:spPr>
          <a:xfrm flipH="1">
            <a:off x="9422022" y="3374118"/>
            <a:ext cx="1216094" cy="15972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931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491231"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Applying Multimodal Methods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New Approach</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79414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a:extLst>
              <a:ext uri="{FF2B5EF4-FFF2-40B4-BE49-F238E27FC236}">
                <a16:creationId xmlns:a16="http://schemas.microsoft.com/office/drawing/2014/main" id="{3D338D72-E0D6-5795-B7F6-B90D1BF99F15}"/>
              </a:ext>
            </a:extLst>
          </p:cNvPr>
          <p:cNvPicPr>
            <a:picLocks noChangeAspect="1"/>
          </p:cNvPicPr>
          <p:nvPr/>
        </p:nvPicPr>
        <p:blipFill>
          <a:blip r:embed="rId4"/>
          <a:stretch>
            <a:fillRect/>
          </a:stretch>
        </p:blipFill>
        <p:spPr>
          <a:xfrm>
            <a:off x="4295115" y="1437773"/>
            <a:ext cx="7874655" cy="886785"/>
          </a:xfrm>
          <a:prstGeom prst="rect">
            <a:avLst/>
          </a:prstGeom>
        </p:spPr>
      </p:pic>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can then by converted into text-based embeddings (created and used similarly to image embeddings) as well as top terms (using something such as TF-IDF and used like tags from archival metadata or supervised learning).</a:t>
            </a:r>
          </a:p>
        </p:txBody>
      </p:sp>
      <p:cxnSp>
        <p:nvCxnSpPr>
          <p:cNvPr id="12" name="Connecteur droit avec flèche 11">
            <a:extLst>
              <a:ext uri="{FF2B5EF4-FFF2-40B4-BE49-F238E27FC236}">
                <a16:creationId xmlns:a16="http://schemas.microsoft.com/office/drawing/2014/main" id="{B48D0D6E-64E1-19BE-1A70-4034490B9D56}"/>
              </a:ext>
            </a:extLst>
          </p:cNvPr>
          <p:cNvCxnSpPr>
            <a:cxnSpLocks/>
          </p:cNvCxnSpPr>
          <p:nvPr/>
        </p:nvCxnSpPr>
        <p:spPr>
          <a:xfrm>
            <a:off x="5841348" y="4407887"/>
            <a:ext cx="225152" cy="73377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ACFD13-B88A-D587-78B8-3910E84A1133}"/>
              </a:ext>
            </a:extLst>
          </p:cNvPr>
          <p:cNvSpPr txBox="1"/>
          <p:nvPr/>
        </p:nvSpPr>
        <p:spPr>
          <a:xfrm>
            <a:off x="5122643" y="5190337"/>
            <a:ext cx="4398236" cy="738664"/>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dairy. The image focuses on a female worker engaged in operating machinery used for filling milk bottles….</a:t>
            </a:r>
          </a:p>
        </p:txBody>
      </p:sp>
      <p:cxnSp>
        <p:nvCxnSpPr>
          <p:cNvPr id="17" name="Connecteur droit avec flèche 16">
            <a:extLst>
              <a:ext uri="{FF2B5EF4-FFF2-40B4-BE49-F238E27FC236}">
                <a16:creationId xmlns:a16="http://schemas.microsoft.com/office/drawing/2014/main" id="{3F5B44F6-5ECE-A9C6-36BE-6663859F502D}"/>
              </a:ext>
            </a:extLst>
          </p:cNvPr>
          <p:cNvCxnSpPr>
            <a:cxnSpLocks/>
          </p:cNvCxnSpPr>
          <p:nvPr/>
        </p:nvCxnSpPr>
        <p:spPr>
          <a:xfrm flipV="1">
            <a:off x="6193004" y="3040168"/>
            <a:ext cx="1281736" cy="212813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E6A87B5-6661-BB09-A835-10E1DD1AE7BA}"/>
              </a:ext>
            </a:extLst>
          </p:cNvPr>
          <p:cNvCxnSpPr>
            <a:cxnSpLocks/>
          </p:cNvCxnSpPr>
          <p:nvPr/>
        </p:nvCxnSpPr>
        <p:spPr>
          <a:xfrm flipV="1">
            <a:off x="6208745" y="4104235"/>
            <a:ext cx="1410738" cy="1059161"/>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B3DDCA-6CCE-B321-15CA-9C1525A14E72}"/>
              </a:ext>
            </a:extLst>
          </p:cNvPr>
          <p:cNvSpPr txBox="1"/>
          <p:nvPr/>
        </p:nvSpPr>
        <p:spPr>
          <a:xfrm>
            <a:off x="7474740" y="2732391"/>
            <a:ext cx="4503781"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107, 230, 13, 85, 124, 65, 191, 221, 150, 6, 223, 242, 11, ….</a:t>
            </a:r>
          </a:p>
        </p:txBody>
      </p:sp>
      <p:sp>
        <p:nvSpPr>
          <p:cNvPr id="26" name="ZoneTexte 25">
            <a:extLst>
              <a:ext uri="{FF2B5EF4-FFF2-40B4-BE49-F238E27FC236}">
                <a16:creationId xmlns:a16="http://schemas.microsoft.com/office/drawing/2014/main" id="{9547E42A-C2E8-3A50-88FD-395D1C48D86F}"/>
              </a:ext>
            </a:extLst>
          </p:cNvPr>
          <p:cNvSpPr txBox="1"/>
          <p:nvPr/>
        </p:nvSpPr>
        <p:spPr>
          <a:xfrm>
            <a:off x="7580284" y="3926009"/>
            <a:ext cx="4398237"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 dairy, milk, glasses, machinery, worker, machinery }</a:t>
            </a:r>
          </a:p>
        </p:txBody>
      </p:sp>
      <p:sp>
        <p:nvSpPr>
          <p:cNvPr id="27" name="ZoneTexte 26">
            <a:extLst>
              <a:ext uri="{FF2B5EF4-FFF2-40B4-BE49-F238E27FC236}">
                <a16:creationId xmlns:a16="http://schemas.microsoft.com/office/drawing/2014/main" id="{E51AAA15-F769-5AEE-A86D-810E6706952D}"/>
              </a:ext>
            </a:extLst>
          </p:cNvPr>
          <p:cNvSpPr txBox="1"/>
          <p:nvPr/>
        </p:nvSpPr>
        <p:spPr>
          <a:xfrm>
            <a:off x="4905554" y="4326161"/>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image</a:t>
            </a:r>
          </a:p>
        </p:txBody>
      </p:sp>
      <p:sp>
        <p:nvSpPr>
          <p:cNvPr id="29" name="ZoneTexte 28">
            <a:extLst>
              <a:ext uri="{FF2B5EF4-FFF2-40B4-BE49-F238E27FC236}">
                <a16:creationId xmlns:a16="http://schemas.microsoft.com/office/drawing/2014/main" id="{0AD557CC-AB0A-8B15-AC8B-A6676A7A6311}"/>
              </a:ext>
            </a:extLst>
          </p:cNvPr>
          <p:cNvSpPr txBox="1"/>
          <p:nvPr/>
        </p:nvSpPr>
        <p:spPr>
          <a:xfrm>
            <a:off x="6582557" y="5883913"/>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caption</a:t>
            </a:r>
          </a:p>
        </p:txBody>
      </p:sp>
      <p:sp>
        <p:nvSpPr>
          <p:cNvPr id="30" name="ZoneTexte 29">
            <a:extLst>
              <a:ext uri="{FF2B5EF4-FFF2-40B4-BE49-F238E27FC236}">
                <a16:creationId xmlns:a16="http://schemas.microsoft.com/office/drawing/2014/main" id="{DA14C475-5E4D-4ECE-7BEE-FBC2BDBC07ED}"/>
              </a:ext>
            </a:extLst>
          </p:cNvPr>
          <p:cNvSpPr txBox="1"/>
          <p:nvPr/>
        </p:nvSpPr>
        <p:spPr>
          <a:xfrm>
            <a:off x="9119789" y="4201539"/>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top-terms</a:t>
            </a:r>
          </a:p>
        </p:txBody>
      </p:sp>
      <p:sp>
        <p:nvSpPr>
          <p:cNvPr id="31" name="ZoneTexte 30">
            <a:extLst>
              <a:ext uri="{FF2B5EF4-FFF2-40B4-BE49-F238E27FC236}">
                <a16:creationId xmlns:a16="http://schemas.microsoft.com/office/drawing/2014/main" id="{60FED3C2-FB96-342A-E93F-E4D44C6B941D}"/>
              </a:ext>
            </a:extLst>
          </p:cNvPr>
          <p:cNvSpPr txBox="1"/>
          <p:nvPr/>
        </p:nvSpPr>
        <p:spPr>
          <a:xfrm>
            <a:off x="9249355" y="3012541"/>
            <a:ext cx="1470058"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text embedding</a:t>
            </a:r>
          </a:p>
        </p:txBody>
      </p:sp>
      <p:pic>
        <p:nvPicPr>
          <p:cNvPr id="33" name="Image 32" descr="Une image contenant personne, habits, intérieur, cuisine&#10;&#10;Description générée automatiquement">
            <a:extLst>
              <a:ext uri="{FF2B5EF4-FFF2-40B4-BE49-F238E27FC236}">
                <a16:creationId xmlns:a16="http://schemas.microsoft.com/office/drawing/2014/main" id="{9F9EC266-F472-C103-9898-0ACBBBF272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0479" y="2742444"/>
            <a:ext cx="2329283" cy="1554408"/>
          </a:xfrm>
          <a:prstGeom prst="rect">
            <a:avLst/>
          </a:prstGeom>
        </p:spPr>
      </p:pic>
    </p:spTree>
    <p:extLst>
      <p:ext uri="{BB962C8B-B14F-4D97-AF65-F5344CB8AC3E}">
        <p14:creationId xmlns:p14="http://schemas.microsoft.com/office/powerpoint/2010/main" val="21361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56248" y="779381"/>
            <a:ext cx="388800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p:txBody>
      </p:sp>
      <p:pic>
        <p:nvPicPr>
          <p:cNvPr id="32" name="Image 31" descr="Une image contenant intérieur, bouteille, divers&#10;&#10;Description générée automatiquement">
            <a:extLst>
              <a:ext uri="{FF2B5EF4-FFF2-40B4-BE49-F238E27FC236}">
                <a16:creationId xmlns:a16="http://schemas.microsoft.com/office/drawing/2014/main" id="{2B91F63A-FD54-53EC-8A96-B523D932C38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44198" y="1266939"/>
            <a:ext cx="7758714" cy="4274545"/>
          </a:xfrm>
          <a:prstGeom prst="rect">
            <a:avLst/>
          </a:prstGeom>
        </p:spPr>
      </p:pic>
    </p:spTree>
    <p:extLst>
      <p:ext uri="{BB962C8B-B14F-4D97-AF65-F5344CB8AC3E}">
        <p14:creationId xmlns:p14="http://schemas.microsoft.com/office/powerpoint/2010/main" val="39765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DOCUMERICA</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964508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8" y="779381"/>
            <a:ext cx="3888002" cy="563231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even use the captions to determine a label for for the recommendations.</a:t>
            </a:r>
          </a:p>
        </p:txBody>
      </p:sp>
      <p:cxnSp>
        <p:nvCxnSpPr>
          <p:cNvPr id="11" name="Connecteur droit avec flèche 10">
            <a:extLst>
              <a:ext uri="{FF2B5EF4-FFF2-40B4-BE49-F238E27FC236}">
                <a16:creationId xmlns:a16="http://schemas.microsoft.com/office/drawing/2014/main" id="{41458298-BB76-FFA6-17BF-51D14911B10B}"/>
              </a:ext>
            </a:extLst>
          </p:cNvPr>
          <p:cNvCxnSpPr>
            <a:cxnSpLocks/>
          </p:cNvCxnSpPr>
          <p:nvPr/>
        </p:nvCxnSpPr>
        <p:spPr>
          <a:xfrm flipH="1">
            <a:off x="6096000" y="463478"/>
            <a:ext cx="1430928" cy="5831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descr="Une image contenant intérieur, bouteille, divers&#10;&#10;Description générée automatiquement">
            <a:extLst>
              <a:ext uri="{FF2B5EF4-FFF2-40B4-BE49-F238E27FC236}">
                <a16:creationId xmlns:a16="http://schemas.microsoft.com/office/drawing/2014/main" id="{F6AB5746-A828-C005-6EC1-8F9BD4CC7D8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48"/>
          <a:stretch/>
        </p:blipFill>
        <p:spPr>
          <a:xfrm>
            <a:off x="4344198" y="1046603"/>
            <a:ext cx="7758714" cy="4494882"/>
          </a:xfrm>
          <a:prstGeom prst="rect">
            <a:avLst/>
          </a:prstGeom>
        </p:spPr>
      </p:pic>
    </p:spTree>
    <p:extLst>
      <p:ext uri="{BB962C8B-B14F-4D97-AF65-F5344CB8AC3E}">
        <p14:creationId xmlns:p14="http://schemas.microsoft.com/office/powerpoint/2010/main" val="222198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8" y="779381"/>
            <a:ext cx="3888002" cy="258532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the MLLM output to get a global view of the collection to understand its structure and scope.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are clusters identified based on the captions generated by the MLLM model applied to the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Documerica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collection.</a:t>
            </a:r>
          </a:p>
        </p:txBody>
      </p:sp>
      <p:pic>
        <p:nvPicPr>
          <p:cNvPr id="6" name="Image 5" descr="Une image contenant texte, cercle, Police, capture d’écran&#10;&#10;Description générée automatiquement">
            <a:extLst>
              <a:ext uri="{FF2B5EF4-FFF2-40B4-BE49-F238E27FC236}">
                <a16:creationId xmlns:a16="http://schemas.microsoft.com/office/drawing/2014/main" id="{49F7E58E-B5D5-A8A8-AC79-93B7DCD2953F}"/>
              </a:ext>
            </a:extLst>
          </p:cNvPr>
          <p:cNvPicPr>
            <a:picLocks noChangeAspect="1"/>
          </p:cNvPicPr>
          <p:nvPr/>
        </p:nvPicPr>
        <p:blipFill>
          <a:blip r:embed="rId4"/>
          <a:stretch>
            <a:fillRect/>
          </a:stretch>
        </p:blipFill>
        <p:spPr>
          <a:xfrm>
            <a:off x="4755623" y="779381"/>
            <a:ext cx="6784258" cy="5314463"/>
          </a:xfrm>
          <a:prstGeom prst="rect">
            <a:avLst/>
          </a:prstGeom>
        </p:spPr>
      </p:pic>
    </p:spTree>
    <p:extLst>
      <p:ext uri="{BB962C8B-B14F-4D97-AF65-F5344CB8AC3E}">
        <p14:creationId xmlns:p14="http://schemas.microsoft.com/office/powerpoint/2010/main" val="830256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7" y="779381"/>
            <a:ext cx="4661587"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the MLLM output to get a global view of the collection to understand its structure and scope.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Digging deeper, we see the keywords associated with each of these clusters.</a:t>
            </a:r>
          </a:p>
        </p:txBody>
      </p:sp>
      <p:pic>
        <p:nvPicPr>
          <p:cNvPr id="5" name="Google Shape;281;p23" descr="Une image contenant texte, capture d’écran, Police, nombre&#10;&#10;Description générée automatiquement">
            <a:extLst>
              <a:ext uri="{FF2B5EF4-FFF2-40B4-BE49-F238E27FC236}">
                <a16:creationId xmlns:a16="http://schemas.microsoft.com/office/drawing/2014/main" id="{9ED1A366-32B3-8B12-17AC-CFD6EDD665A4}"/>
              </a:ext>
            </a:extLst>
          </p:cNvPr>
          <p:cNvPicPr preferRelativeResize="0"/>
          <p:nvPr/>
        </p:nvPicPr>
        <p:blipFill rotWithShape="1">
          <a:blip r:embed="rId4">
            <a:alphaModFix/>
          </a:blip>
          <a:srcRect/>
          <a:stretch/>
        </p:blipFill>
        <p:spPr>
          <a:xfrm>
            <a:off x="6197346" y="685126"/>
            <a:ext cx="4758569" cy="5857305"/>
          </a:xfrm>
          <a:prstGeom prst="rect">
            <a:avLst/>
          </a:prstGeom>
          <a:noFill/>
          <a:ln>
            <a:noFill/>
          </a:ln>
        </p:spPr>
      </p:pic>
    </p:spTree>
    <p:extLst>
      <p:ext uri="{BB962C8B-B14F-4D97-AF65-F5344CB8AC3E}">
        <p14:creationId xmlns:p14="http://schemas.microsoft.com/office/powerpoint/2010/main" val="2926008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7" y="779381"/>
            <a:ext cx="4661587" cy="147732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visualize the entire collection using techniques such as UMAP. Here, we see the different structures of the visual embedding techniques compared to the multimodal embeddings.</a:t>
            </a:r>
          </a:p>
        </p:txBody>
      </p:sp>
      <p:pic>
        <p:nvPicPr>
          <p:cNvPr id="6" name="Google Shape;272;p22" descr="Une image contenant carte, texte&#10;&#10;Description générée automatiquement">
            <a:extLst>
              <a:ext uri="{FF2B5EF4-FFF2-40B4-BE49-F238E27FC236}">
                <a16:creationId xmlns:a16="http://schemas.microsoft.com/office/drawing/2014/main" id="{22D23B80-4739-E752-035A-574F12B86E7F}"/>
              </a:ext>
            </a:extLst>
          </p:cNvPr>
          <p:cNvPicPr preferRelativeResize="0"/>
          <p:nvPr/>
        </p:nvPicPr>
        <p:blipFill rotWithShape="1">
          <a:blip r:embed="rId4">
            <a:alphaModFix/>
          </a:blip>
          <a:srcRect/>
          <a:stretch/>
        </p:blipFill>
        <p:spPr>
          <a:xfrm>
            <a:off x="4616952" y="2505957"/>
            <a:ext cx="7485961" cy="3742981"/>
          </a:xfrm>
          <a:prstGeom prst="rect">
            <a:avLst/>
          </a:prstGeom>
          <a:noFill/>
          <a:ln>
            <a:noFill/>
          </a:ln>
        </p:spPr>
      </p:pic>
    </p:spTree>
    <p:extLst>
      <p:ext uri="{BB962C8B-B14F-4D97-AF65-F5344CB8AC3E}">
        <p14:creationId xmlns:p14="http://schemas.microsoft.com/office/powerpoint/2010/main" val="2870004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descr="Une image contenant intérieur, bouteille, divers&#10;&#10;Description générée automatiquement">
            <a:extLst>
              <a:ext uri="{FF2B5EF4-FFF2-40B4-BE49-F238E27FC236}">
                <a16:creationId xmlns:a16="http://schemas.microsoft.com/office/drawing/2014/main" id="{8F921BB4-7049-87AE-B6FF-7AB6FF404F4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406"/>
          <a:stretch/>
        </p:blipFill>
        <p:spPr>
          <a:xfrm>
            <a:off x="6583281" y="1323602"/>
            <a:ext cx="5519632" cy="3305060"/>
          </a:xfrm>
          <a:prstGeom prst="rect">
            <a:avLst/>
          </a:prstGeom>
        </p:spPr>
      </p:pic>
      <p:sp>
        <p:nvSpPr>
          <p:cNvPr id="5" name="ZoneTexte 4">
            <a:extLst>
              <a:ext uri="{FF2B5EF4-FFF2-40B4-BE49-F238E27FC236}">
                <a16:creationId xmlns:a16="http://schemas.microsoft.com/office/drawing/2014/main" id="{570D4994-2909-60B5-73A6-37293F1AADC1}"/>
              </a:ext>
            </a:extLst>
          </p:cNvPr>
          <p:cNvSpPr txBox="1"/>
          <p:nvPr/>
        </p:nvSpPr>
        <p:spPr>
          <a:xfrm>
            <a:off x="362354" y="834468"/>
            <a:ext cx="6049463"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on any collection without the need for existing metadata.</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automatic captions can be used as both search and recommendation system.</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Able to explain the connections between images.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filter/edit the text to try to avoid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open the captions for inquiry or hide them to avoid exposing false-inferences.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on a variety of inputs, including art works and printed materials.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Questions about biases in the data (often not public).</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Determining good prompts and models to use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Cost associated with non-public APIs or need to acquire large computing resources for public models.</a:t>
            </a:r>
          </a:p>
        </p:txBody>
      </p:sp>
    </p:spTree>
    <p:extLst>
      <p:ext uri="{BB962C8B-B14F-4D97-AF65-F5344CB8AC3E}">
        <p14:creationId xmlns:p14="http://schemas.microsoft.com/office/powerpoint/2010/main" val="3592232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Zero-shot Models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469294" y="852356"/>
            <a:ext cx="3901171"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Models such as SigLIP also offer an approach to search and discovery of visual image. We can allow users to write a search query, apply the embedding, and then display images from the most to the least similar.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On the right are the images that most closely match the query “milk bottle”</a:t>
            </a:r>
          </a:p>
        </p:txBody>
      </p:sp>
      <p:pic>
        <p:nvPicPr>
          <p:cNvPr id="5" name="Picture 2">
            <a:extLst>
              <a:ext uri="{FF2B5EF4-FFF2-40B4-BE49-F238E27FC236}">
                <a16:creationId xmlns:a16="http://schemas.microsoft.com/office/drawing/2014/main" id="{F2A7A988-201C-DDD5-C5CD-F060C16A4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116" y="979157"/>
            <a:ext cx="3249376" cy="21716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94E80D1-A1FB-3BB1-0F61-CB8D6D86D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8903" y="3245343"/>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96A822D-5919-8FA2-B9D6-2CC6361CF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8903" y="1102013"/>
            <a:ext cx="3050339" cy="20488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3FCDD9F-6032-91F8-0B4D-9F52CB4FF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6042" y="3245343"/>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C0BF8555-95A0-8AC5-33C5-82D48F929E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3181" y="3245343"/>
            <a:ext cx="1553516" cy="22566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146A04A0-9FA5-9213-7C86-FF7DC88A32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70617" y="3245344"/>
            <a:ext cx="1526875" cy="22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849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Zero-shot Models For Impact and Engagement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570D4994-2909-60B5-73A6-37293F1AADC1}"/>
              </a:ext>
            </a:extLst>
          </p:cNvPr>
          <p:cNvSpPr txBox="1"/>
          <p:nvPr/>
        </p:nvSpPr>
        <p:spPr>
          <a:xfrm>
            <a:off x="362355" y="834468"/>
            <a:ext cx="4892692"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for alternative terminologies that may have a different level of specificity (i.e., animal &gt; sheep &gt; lamb).</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query complex phrases that include colors, numbers, and positions.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Returns an ordering of the results, which allows for finding the “best” fits for topics popular across the corpus.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control over potentially negative queries and their results.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Difficult/impossible to find a cut-off value that indicates how many total matches there are in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a fixed rescaled size of the image. Difficulties with complex, high-resolution images (break them up?).</a:t>
            </a:r>
          </a:p>
        </p:txBody>
      </p:sp>
      <p:pic>
        <p:nvPicPr>
          <p:cNvPr id="6" name="Picture 2">
            <a:extLst>
              <a:ext uri="{FF2B5EF4-FFF2-40B4-BE49-F238E27FC236}">
                <a16:creationId xmlns:a16="http://schemas.microsoft.com/office/drawing/2014/main" id="{AC9C323C-D84A-CFFE-617D-1E2C9B230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116" y="979157"/>
            <a:ext cx="3249376" cy="21716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45C0C66-F076-3698-2FB1-CAA14CC96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8903" y="3245343"/>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533AF5B-B017-2696-3825-1AC0FCC0A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8903" y="1102013"/>
            <a:ext cx="3050339" cy="20488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216CBE9-679E-0B24-0468-E01CF6EFBA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6042" y="3245343"/>
            <a:ext cx="1523219" cy="22566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E65686A-8BDB-FDDE-29F3-ECA94AE379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3181" y="3245343"/>
            <a:ext cx="1553516" cy="22566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705805E9-CBEA-F078-DEA0-9AEA3A796E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70617" y="3245344"/>
            <a:ext cx="1526875" cy="22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3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
        <p:nvSpPr>
          <p:cNvPr id="5" name="ZoneTexte 3">
            <a:extLst>
              <a:ext uri="{FF2B5EF4-FFF2-40B4-BE49-F238E27FC236}">
                <a16:creationId xmlns:a16="http://schemas.microsoft.com/office/drawing/2014/main" id="{8241D4F4-C87B-7198-55C3-446E5BB9DEFA}"/>
              </a:ext>
            </a:extLst>
          </p:cNvPr>
          <p:cNvSpPr txBox="1"/>
          <p:nvPr/>
        </p:nvSpPr>
        <p:spPr>
          <a:xfrm>
            <a:off x="3348165" y="4302188"/>
            <a:ext cx="8417849" cy="584775"/>
          </a:xfrm>
          <a:prstGeom prst="rect">
            <a:avLst/>
          </a:prstGeom>
          <a:noFill/>
        </p:spPr>
        <p:txBody>
          <a:bodyPr wrap="square" rtlCol="0">
            <a:spAutoFit/>
          </a:bodyPr>
          <a:lstStyle/>
          <a:p>
            <a:pPr algn="ctr"/>
            <a:r>
              <a:rPr lang="fr-FR" sz="3200" b="1" dirty="0">
                <a:solidFill>
                  <a:srgbClr val="D65D35"/>
                </a:solidFill>
                <a:effectLst/>
              </a:rPr>
              <a:t>https://</a:t>
            </a:r>
            <a:r>
              <a:rPr lang="fr-FR" sz="3200" b="1" dirty="0" err="1">
                <a:solidFill>
                  <a:srgbClr val="D65D35"/>
                </a:solidFill>
                <a:effectLst/>
              </a:rPr>
              <a:t>digitaldocumerica.org</a:t>
            </a:r>
            <a:endParaRPr lang="fr-FR" sz="3000" b="1" noProof="1">
              <a:solidFill>
                <a:srgbClr val="D65D35"/>
              </a:solidFill>
              <a:latin typeface="Calibri" panose="020F0502020204030204" pitchFamily="34" charset="0"/>
              <a:ea typeface="Palatino" pitchFamily="2" charset="77"/>
              <a:cs typeface="Calibri" panose="020F0502020204030204" pitchFamily="34" charset="0"/>
            </a:endParaRPr>
          </a:p>
        </p:txBody>
      </p:sp>
    </p:spTree>
    <p:extLst>
      <p:ext uri="{BB962C8B-B14F-4D97-AF65-F5344CB8AC3E}">
        <p14:creationId xmlns:p14="http://schemas.microsoft.com/office/powerpoint/2010/main" val="3046205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9" descr="Une image contenant texte, capture d’écran, logiciel, Site web&#10;&#10;Description générée automatiquement">
            <a:extLst>
              <a:ext uri="{FF2B5EF4-FFF2-40B4-BE49-F238E27FC236}">
                <a16:creationId xmlns:a16="http://schemas.microsoft.com/office/drawing/2014/main" id="{B2F6946D-A3BB-1917-217A-ED9A37C6F292}"/>
              </a:ext>
            </a:extLst>
          </p:cNvPr>
          <p:cNvPicPr>
            <a:picLocks noChangeAspect="1"/>
          </p:cNvPicPr>
          <p:nvPr/>
        </p:nvPicPr>
        <p:blipFill>
          <a:blip r:embed="rId3"/>
          <a:stretch>
            <a:fillRect/>
          </a:stretch>
        </p:blipFill>
        <p:spPr>
          <a:xfrm>
            <a:off x="4326311" y="404422"/>
            <a:ext cx="7772400" cy="581592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built a public digital project illustrating how these features can be integrated into a search and discovery interface.</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site allows us to (1) easily explore the possibilities of the methods and (2) see some possibilities for language surrounding the use of AI methods in public archival projects.</a:t>
            </a:r>
          </a:p>
        </p:txBody>
      </p:sp>
    </p:spTree>
    <p:extLst>
      <p:ext uri="{BB962C8B-B14F-4D97-AF65-F5344CB8AC3E}">
        <p14:creationId xmlns:p14="http://schemas.microsoft.com/office/powerpoint/2010/main" val="2933303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6" name="Image 5" descr="Une image contenant capture d’écran, texte, Site web, logiciel&#10;&#10;Description générée automatiquement">
            <a:extLst>
              <a:ext uri="{FF2B5EF4-FFF2-40B4-BE49-F238E27FC236}">
                <a16:creationId xmlns:a16="http://schemas.microsoft.com/office/drawing/2014/main" id="{8E5A46B1-B55F-D1A5-5916-5EC689B82472}"/>
              </a:ext>
            </a:extLst>
          </p:cNvPr>
          <p:cNvPicPr>
            <a:picLocks noChangeAspect="1"/>
          </p:cNvPicPr>
          <p:nvPr/>
        </p:nvPicPr>
        <p:blipFill>
          <a:blip r:embed="rId4"/>
          <a:stretch>
            <a:fillRect/>
          </a:stretch>
        </p:blipFill>
        <p:spPr>
          <a:xfrm>
            <a:off x="4326311" y="404422"/>
            <a:ext cx="7772400" cy="5815925"/>
          </a:xfrm>
          <a:prstGeom prst="rect">
            <a:avLst/>
          </a:prstGeom>
        </p:spPr>
      </p:pic>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4247317"/>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site allows for full-text search of the existing metadata and auto-generated captions. </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the captions are used to filter the collection the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SigLIP</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model is used. We embed the search term (live, in the browser), and sort the results from the most similar to the caption "milk" to the least similar.</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24 most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milk-like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images from the total set of 33 that contain "chair" some where in their title or caption.</a:t>
            </a:r>
          </a:p>
        </p:txBody>
      </p:sp>
    </p:spTree>
    <p:extLst>
      <p:ext uri="{BB962C8B-B14F-4D97-AF65-F5344CB8AC3E}">
        <p14:creationId xmlns:p14="http://schemas.microsoft.com/office/powerpoint/2010/main" val="2727134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3455834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texte, capture d’écran, logiciel, Page web&#10;&#10;Description générée automatiquement">
            <a:extLst>
              <a:ext uri="{FF2B5EF4-FFF2-40B4-BE49-F238E27FC236}">
                <a16:creationId xmlns:a16="http://schemas.microsoft.com/office/drawing/2014/main" id="{875C9D35-86D4-3CE9-A672-4A9A03752856}"/>
              </a:ext>
            </a:extLst>
          </p:cNvPr>
          <p:cNvPicPr>
            <a:picLocks noChangeAspect="1"/>
          </p:cNvPicPr>
          <p:nvPr/>
        </p:nvPicPr>
        <p:blipFill>
          <a:blip r:embed="rId3"/>
          <a:stretch>
            <a:fillRect/>
          </a:stretch>
        </p:blipFill>
        <p:spPr>
          <a:xfrm>
            <a:off x="4326311" y="404422"/>
            <a:ext cx="7772400" cy="581592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Consider now searching for something more specific, for example "dairy farmer". None of the captions contain this exact phrase, and the message warns the user about this.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we can still try to find images that are most similar to this phrase by using the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SigLIP</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-base sort on the entire collection.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user testing, we decided to make visitors to the site explicitly indicate that they are okay moving forward with this.</a:t>
            </a:r>
          </a:p>
        </p:txBody>
      </p:sp>
    </p:spTree>
    <p:extLst>
      <p:ext uri="{BB962C8B-B14F-4D97-AF65-F5344CB8AC3E}">
        <p14:creationId xmlns:p14="http://schemas.microsoft.com/office/powerpoint/2010/main" val="1822866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image contenant capture d’écran, Site web, Page web, logiciel&#10;&#10;Description générée automatiquement">
            <a:extLst>
              <a:ext uri="{FF2B5EF4-FFF2-40B4-BE49-F238E27FC236}">
                <a16:creationId xmlns:a16="http://schemas.microsoft.com/office/drawing/2014/main" id="{DC24094D-CC39-5E9C-7976-1A7EBAAC73EC}"/>
              </a:ext>
            </a:extLst>
          </p:cNvPr>
          <p:cNvPicPr>
            <a:picLocks noChangeAspect="1"/>
          </p:cNvPicPr>
          <p:nvPr/>
        </p:nvPicPr>
        <p:blipFill>
          <a:blip r:embed="rId3"/>
          <a:stretch>
            <a:fillRect/>
          </a:stretch>
        </p:blipFill>
        <p:spPr>
          <a:xfrm>
            <a:off x="4326311" y="404422"/>
            <a:ext cx="7772400" cy="581592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contains all the records sorted by the caption. In this case, we see that there are in fact many chairs with a green cushion.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is great for finding very specific phrases in a corpus but does not work well for filtering. There is no good way to figure out how many of the top answers are in fact dairy farmers.</a:t>
            </a:r>
          </a:p>
        </p:txBody>
      </p:sp>
    </p:spTree>
    <p:extLst>
      <p:ext uri="{BB962C8B-B14F-4D97-AF65-F5344CB8AC3E}">
        <p14:creationId xmlns:p14="http://schemas.microsoft.com/office/powerpoint/2010/main" val="87468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capture d’écran, texte, Visage humain&#10;&#10;Description générée automatiquement">
            <a:extLst>
              <a:ext uri="{FF2B5EF4-FFF2-40B4-BE49-F238E27FC236}">
                <a16:creationId xmlns:a16="http://schemas.microsoft.com/office/drawing/2014/main" id="{0D6BF920-8568-0165-D62B-C541EF6D6DCD}"/>
              </a:ext>
            </a:extLst>
          </p:cNvPr>
          <p:cNvPicPr>
            <a:picLocks noChangeAspect="1"/>
          </p:cNvPicPr>
          <p:nvPr/>
        </p:nvPicPr>
        <p:blipFill>
          <a:blip r:embed="rId3"/>
          <a:stretch>
            <a:fillRect/>
          </a:stretch>
        </p:blipFill>
        <p:spPr>
          <a:xfrm>
            <a:off x="4326311" y="404421"/>
            <a:ext cx="7772400" cy="581592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While the multimodal techniques offer exciting new ways of exploring the collection, these should augment rather than replace the visualization of archival metadata. The Digital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Documerica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site allows, for example, to search by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Photographer</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and Location.</a:t>
            </a:r>
          </a:p>
        </p:txBody>
      </p:sp>
    </p:spTree>
    <p:extLst>
      <p:ext uri="{BB962C8B-B14F-4D97-AF65-F5344CB8AC3E}">
        <p14:creationId xmlns:p14="http://schemas.microsoft.com/office/powerpoint/2010/main" val="37851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carte, capture d’écran, atlas&#10;&#10;Description générée automatiquement">
            <a:extLst>
              <a:ext uri="{FF2B5EF4-FFF2-40B4-BE49-F238E27FC236}">
                <a16:creationId xmlns:a16="http://schemas.microsoft.com/office/drawing/2014/main" id="{8F3F4A37-B228-DA49-F12D-9A9AF33B55EC}"/>
              </a:ext>
            </a:extLst>
          </p:cNvPr>
          <p:cNvPicPr>
            <a:picLocks noChangeAspect="1"/>
          </p:cNvPicPr>
          <p:nvPr/>
        </p:nvPicPr>
        <p:blipFill>
          <a:blip r:embed="rId3"/>
          <a:stretch>
            <a:fillRect/>
          </a:stretch>
        </p:blipFill>
        <p:spPr>
          <a:xfrm>
            <a:off x="4326311" y="424173"/>
            <a:ext cx="7772400" cy="581592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While the multimodal techniques offer exciting new ways of exploring the collection, these should augment rather than replace the visualization of archival metadata. The Digital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Documerica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site allows, for example, to search by Photographer and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Location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p:txBody>
      </p:sp>
    </p:spTree>
    <p:extLst>
      <p:ext uri="{BB962C8B-B14F-4D97-AF65-F5344CB8AC3E}">
        <p14:creationId xmlns:p14="http://schemas.microsoft.com/office/powerpoint/2010/main" val="3828119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Display Techniques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Clicking on the image shows a specific page for each record. The archival data is shown at the top and the AI-generated data is shown at the bottom. These are clearly differentiated, and references provide more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caption is likely not that useful for a production site (we can just view the image itself; very little is gained in most cases). But it is useful for understanding how the search functions work.</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keywords can be useful to suggest interesting search terms.</a:t>
            </a:r>
          </a:p>
        </p:txBody>
      </p:sp>
      <p:pic>
        <p:nvPicPr>
          <p:cNvPr id="9" name="Image 8" descr="Une image contenant texte, capture d’écran, Site web, Page web&#10;&#10;Description générée automatiquement">
            <a:extLst>
              <a:ext uri="{FF2B5EF4-FFF2-40B4-BE49-F238E27FC236}">
                <a16:creationId xmlns:a16="http://schemas.microsoft.com/office/drawing/2014/main" id="{825CFC1B-2CC0-28E1-1B73-3F25A8728521}"/>
              </a:ext>
            </a:extLst>
          </p:cNvPr>
          <p:cNvPicPr>
            <a:picLocks noChangeAspect="1"/>
          </p:cNvPicPr>
          <p:nvPr/>
        </p:nvPicPr>
        <p:blipFill>
          <a:blip r:embed="rId4"/>
          <a:stretch>
            <a:fillRect/>
          </a:stretch>
        </p:blipFill>
        <p:spPr>
          <a:xfrm>
            <a:off x="4326311" y="404421"/>
            <a:ext cx="7772400" cy="5815925"/>
          </a:xfrm>
          <a:prstGeom prst="rect">
            <a:avLst/>
          </a:prstGeom>
        </p:spPr>
      </p:pic>
    </p:spTree>
    <p:extLst>
      <p:ext uri="{BB962C8B-B14F-4D97-AF65-F5344CB8AC3E}">
        <p14:creationId xmlns:p14="http://schemas.microsoft.com/office/powerpoint/2010/main" val="2988609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descr="Une image contenant texte, capture d’écran, Page web, Site web&#10;&#10;Description générée automatiquement">
            <a:extLst>
              <a:ext uri="{FF2B5EF4-FFF2-40B4-BE49-F238E27FC236}">
                <a16:creationId xmlns:a16="http://schemas.microsoft.com/office/drawing/2014/main" id="{42FEC64E-D370-847A-F8D6-FDAB656520E5}"/>
              </a:ext>
            </a:extLst>
          </p:cNvPr>
          <p:cNvPicPr>
            <a:picLocks noChangeAspect="1"/>
          </p:cNvPicPr>
          <p:nvPr/>
        </p:nvPicPr>
        <p:blipFill>
          <a:blip r:embed="rId3"/>
          <a:stretch>
            <a:fillRect/>
          </a:stretch>
        </p:blipFill>
        <p:spPr>
          <a:xfrm>
            <a:off x="4326311" y="404421"/>
            <a:ext cx="7772400" cy="581592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Display Techniques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E52B36FE-4ACE-98E0-F441-0D1B7F511485}"/>
              </a:ext>
            </a:extLst>
          </p:cNvPr>
          <p:cNvSpPr txBox="1"/>
          <p:nvPr/>
        </p:nvSpPr>
        <p:spPr>
          <a:xfrm>
            <a:off x="247977" y="904130"/>
            <a:ext cx="3812863" cy="147732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an example of the about page describing the AI methods used in the site and explaining the specific methods used in the search algorithm.</a:t>
            </a:r>
          </a:p>
        </p:txBody>
      </p:sp>
    </p:spTree>
    <p:extLst>
      <p:ext uri="{BB962C8B-B14F-4D97-AF65-F5344CB8AC3E}">
        <p14:creationId xmlns:p14="http://schemas.microsoft.com/office/powerpoint/2010/main" val="1846474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8. Materiality + Pre-processing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08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267004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0C76F261-EB61-CAE4-009B-FB039C6906C0}"/>
              </a:ext>
            </a:extLst>
          </p:cNvPr>
          <p:cNvSpPr txBox="1"/>
          <p:nvPr/>
        </p:nvSpPr>
        <p:spPr>
          <a:xfrm>
            <a:off x="362356" y="968617"/>
            <a:ext cx="5298358" cy="3693319"/>
          </a:xfrm>
          <a:prstGeom prst="rect">
            <a:avLst/>
          </a:prstGeom>
          <a:noFill/>
        </p:spPr>
        <p:txBody>
          <a:bodyPr wrap="square">
            <a:spAutoFit/>
          </a:bodyPr>
          <a:lstStyle/>
          <a:p>
            <a:pPr algn="just"/>
            <a:r>
              <a:rPr lang="en-US" sz="1800" b="0" i="0" u="none" strike="noStrike" dirty="0">
                <a:solidFill>
                  <a:srgbClr val="3F3F3F"/>
                </a:solidFill>
                <a:effectLst/>
                <a:latin typeface="Palatino" pitchFamily="2" charset="77"/>
              </a:rPr>
              <a:t>The slides that were digitized by the National Archives were heavily damaged, causing a consistent red-shift to each of the images.</a:t>
            </a:r>
          </a:p>
          <a:p>
            <a:pPr algn="just"/>
            <a:endParaRPr lang="en-US" dirty="0">
              <a:solidFill>
                <a:srgbClr val="3F3F3F"/>
              </a:solidFill>
              <a:latin typeface="Palatino" pitchFamily="2" charset="77"/>
            </a:endParaRPr>
          </a:p>
          <a:p>
            <a:pPr algn="just"/>
            <a:r>
              <a:rPr lang="en-US" dirty="0">
                <a:solidFill>
                  <a:srgbClr val="3F3F3F"/>
                </a:solidFill>
                <a:latin typeface="Palatino" pitchFamily="2" charset="77"/>
              </a:rPr>
              <a:t>On the right are the images as provided on the NARA website. The have a heavy red shift that becomes even more noticeable when looking at multiple images.</a:t>
            </a:r>
          </a:p>
          <a:p>
            <a:pPr algn="just"/>
            <a:endParaRPr lang="en-US" dirty="0">
              <a:solidFill>
                <a:srgbClr val="3F3F3F"/>
              </a:solidFill>
              <a:latin typeface="Palatino" pitchFamily="2" charset="77"/>
            </a:endParaRPr>
          </a:p>
          <a:p>
            <a:pPr algn="just"/>
            <a:r>
              <a:rPr lang="en-US" dirty="0">
                <a:solidFill>
                  <a:srgbClr val="3F3F3F"/>
                </a:solidFill>
                <a:latin typeface="Palatino" pitchFamily="2" charset="77"/>
              </a:rPr>
              <a:t>However, there is another set of well-preserved prints that exist at NARA. Digitizing the entire collection would be costly, but can we do something computational in the meantime?</a:t>
            </a:r>
          </a:p>
        </p:txBody>
      </p:sp>
      <p:pic>
        <p:nvPicPr>
          <p:cNvPr id="3077" name="Picture 5" descr="Men on a sailboat with yellow shirts&#10;&#10;Description automatically generated">
            <a:extLst>
              <a:ext uri="{FF2B5EF4-FFF2-40B4-BE49-F238E27FC236}">
                <a16:creationId xmlns:a16="http://schemas.microsoft.com/office/drawing/2014/main" id="{1E9BB779-3B31-CB49-724F-099C12307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6454" y="262174"/>
            <a:ext cx="4263189" cy="287047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 group of people looking at books&#10;&#10;Description automatically generated">
            <a:extLst>
              <a:ext uri="{FF2B5EF4-FFF2-40B4-BE49-F238E27FC236}">
                <a16:creationId xmlns:a16="http://schemas.microsoft.com/office/drawing/2014/main" id="{7B4F134D-E27F-C6DC-3875-FE3E587F9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174" y="3410867"/>
            <a:ext cx="4278469" cy="287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930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0C76F261-EB61-CAE4-009B-FB039C6906C0}"/>
              </a:ext>
            </a:extLst>
          </p:cNvPr>
          <p:cNvSpPr txBox="1"/>
          <p:nvPr/>
        </p:nvSpPr>
        <p:spPr>
          <a:xfrm>
            <a:off x="362356" y="968617"/>
            <a:ext cx="5298358" cy="1200329"/>
          </a:xfrm>
          <a:prstGeom prst="rect">
            <a:avLst/>
          </a:prstGeom>
          <a:noFill/>
        </p:spPr>
        <p:txBody>
          <a:bodyPr wrap="square">
            <a:spAutoFit/>
          </a:bodyPr>
          <a:lstStyle/>
          <a:p>
            <a:pPr algn="just" rtl="0">
              <a:spcBef>
                <a:spcPts val="0"/>
              </a:spcBef>
              <a:spcAft>
                <a:spcPts val="0"/>
              </a:spcAft>
            </a:pPr>
            <a:r>
              <a:rPr lang="en-US" sz="1800" b="0" i="0" u="none" strike="noStrike" dirty="0">
                <a:solidFill>
                  <a:srgbClr val="3F3F3F"/>
                </a:solidFill>
                <a:effectLst/>
                <a:latin typeface="Palatino" pitchFamily="2" charset="77"/>
              </a:rPr>
              <a:t>What if we consider the materiality of the slides themselves through the underlying chemistry of the Kodachrome and </a:t>
            </a:r>
            <a:r>
              <a:rPr lang="en-US" sz="1800" b="0" i="0" u="none" strike="noStrike" dirty="0" err="1">
                <a:solidFill>
                  <a:srgbClr val="3F3F3F"/>
                </a:solidFill>
                <a:effectLst/>
                <a:latin typeface="Palatino" pitchFamily="2" charset="77"/>
              </a:rPr>
              <a:t>Ektachrome</a:t>
            </a:r>
            <a:r>
              <a:rPr lang="en-US" sz="1800" b="0" i="0" u="none" strike="noStrike" dirty="0">
                <a:solidFill>
                  <a:srgbClr val="3F3F3F"/>
                </a:solidFill>
                <a:effectLst/>
                <a:latin typeface="Palatino" pitchFamily="2" charset="77"/>
              </a:rPr>
              <a:t> photographic slides?</a:t>
            </a:r>
            <a:endParaRPr lang="en-US" dirty="0"/>
          </a:p>
        </p:txBody>
      </p:sp>
      <p:pic>
        <p:nvPicPr>
          <p:cNvPr id="4098" name="Picture 2" descr="undefined">
            <a:extLst>
              <a:ext uri="{FF2B5EF4-FFF2-40B4-BE49-F238E27FC236}">
                <a16:creationId xmlns:a16="http://schemas.microsoft.com/office/drawing/2014/main" id="{950FA528-912B-7D65-9F17-1A16B4603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974" y="2511273"/>
            <a:ext cx="1999663" cy="30676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iagram of process sequence&#10;&#10;Description automatically generated">
            <a:extLst>
              <a:ext uri="{FF2B5EF4-FFF2-40B4-BE49-F238E27FC236}">
                <a16:creationId xmlns:a16="http://schemas.microsoft.com/office/drawing/2014/main" id="{C061F578-D513-03C0-595B-D017DC0AB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737" y="968617"/>
            <a:ext cx="6202001" cy="453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761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a:t>
            </a:r>
            <a:endParaRPr lang="fr-FR" sz="1200" noProof="1">
              <a:solidFill>
                <a:schemeClr val="tx1">
                  <a:lumMod val="65000"/>
                  <a:lumOff val="35000"/>
                </a:schemeClr>
              </a:solidFill>
              <a:latin typeface="Courier" pitchFamily="2" charset="0"/>
            </a:endParaRPr>
          </a:p>
        </p:txBody>
      </p:sp>
      <p:pic>
        <p:nvPicPr>
          <p:cNvPr id="5126" name="Picture 6" descr="Men on a sailboat with yellow shirts&#10;&#10;Description automatically generated">
            <a:extLst>
              <a:ext uri="{FF2B5EF4-FFF2-40B4-BE49-F238E27FC236}">
                <a16:creationId xmlns:a16="http://schemas.microsoft.com/office/drawing/2014/main" id="{C7977A74-677C-DC7D-A889-62C2FD8A8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56" y="1784554"/>
            <a:ext cx="2628492" cy="17698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 group of people looking at books&#10;&#10;Description automatically generated">
            <a:extLst>
              <a:ext uri="{FF2B5EF4-FFF2-40B4-BE49-F238E27FC236}">
                <a16:creationId xmlns:a16="http://schemas.microsoft.com/office/drawing/2014/main" id="{48D89089-A806-D5B2-AC47-55E693368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652" y="1784554"/>
            <a:ext cx="2628492" cy="176348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hild holding a starfish&#10;&#10;Description automatically generated">
            <a:extLst>
              <a:ext uri="{FF2B5EF4-FFF2-40B4-BE49-F238E27FC236}">
                <a16:creationId xmlns:a16="http://schemas.microsoft.com/office/drawing/2014/main" id="{8E556F32-917B-5CF0-F99A-4EAF4D14E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356" y="3704751"/>
            <a:ext cx="2611285" cy="176980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 group of women picking plants&#10;&#10;Description automatically generated">
            <a:extLst>
              <a:ext uri="{FF2B5EF4-FFF2-40B4-BE49-F238E27FC236}">
                <a16:creationId xmlns:a16="http://schemas.microsoft.com/office/drawing/2014/main" id="{B6D0A4B9-B645-2DDA-E0CA-14AB076F13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5652" y="3704752"/>
            <a:ext cx="2600326" cy="176348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53E85E90-26B6-AB98-3A88-6BC698975061}"/>
              </a:ext>
            </a:extLst>
          </p:cNvPr>
          <p:cNvSpPr txBox="1"/>
          <p:nvPr/>
        </p:nvSpPr>
        <p:spPr>
          <a:xfrm>
            <a:off x="362356" y="5624948"/>
            <a:ext cx="5423622" cy="369332"/>
          </a:xfrm>
          <a:prstGeom prst="rect">
            <a:avLst/>
          </a:prstGeom>
          <a:noFill/>
        </p:spPr>
        <p:txBody>
          <a:bodyPr wrap="square" rtlCol="0">
            <a:spAutoFit/>
          </a:bodyPr>
          <a:lstStyle/>
          <a:p>
            <a:pPr algn="ct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ORIGINAL</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5134" name="Picture 14">
            <a:extLst>
              <a:ext uri="{FF2B5EF4-FFF2-40B4-BE49-F238E27FC236}">
                <a16:creationId xmlns:a16="http://schemas.microsoft.com/office/drawing/2014/main" id="{BF0FBF81-2D6F-C4F4-0797-CEE8379B4F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3638" y="1784555"/>
            <a:ext cx="2550523" cy="176348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8BE74564-C029-F335-8B57-49FAD5E29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5602" y="1784554"/>
            <a:ext cx="2628492" cy="181478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85B0B5D9-E13F-DCC2-105A-AFF370401C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3638" y="3704751"/>
            <a:ext cx="2550524" cy="1775994"/>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B201ED56-3BA0-564A-527D-9B6C25BEA6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2829" y="3704752"/>
            <a:ext cx="2550525" cy="178087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CAF714D-DD47-8EF8-075F-C235A5B3F5EB}"/>
              </a:ext>
            </a:extLst>
          </p:cNvPr>
          <p:cNvSpPr txBox="1"/>
          <p:nvPr/>
        </p:nvSpPr>
        <p:spPr>
          <a:xfrm>
            <a:off x="362356" y="704512"/>
            <a:ext cx="8531805" cy="923330"/>
          </a:xfrm>
          <a:prstGeom prst="rect">
            <a:avLst/>
          </a:prstGeom>
          <a:noFill/>
        </p:spPr>
        <p:txBody>
          <a:bodyPr wrap="square">
            <a:spAutoFit/>
          </a:bodyPr>
          <a:lstStyle/>
          <a:p>
            <a:pPr algn="just" rtl="0">
              <a:spcBef>
                <a:spcPts val="0"/>
              </a:spcBef>
              <a:spcAft>
                <a:spcPts val="0"/>
              </a:spcAft>
            </a:pPr>
            <a:r>
              <a:rPr lang="en-US" sz="1800" b="0" i="0" u="none" strike="noStrike" dirty="0">
                <a:solidFill>
                  <a:srgbClr val="3F3F3F"/>
                </a:solidFill>
                <a:effectLst/>
                <a:latin typeface="Palatino" pitchFamily="2" charset="77"/>
              </a:rPr>
              <a:t>We have been able to make, while not perfect reproductions, much more aesthetically pleasing and natural looking images by color correcting the damaged digitized slides. </a:t>
            </a:r>
            <a:endParaRPr lang="en-US" b="0" i="0" u="none" strike="noStrike" dirty="0">
              <a:solidFill>
                <a:srgbClr val="000000"/>
              </a:solidFill>
              <a:effectLst/>
            </a:endParaRPr>
          </a:p>
        </p:txBody>
      </p:sp>
      <p:sp>
        <p:nvSpPr>
          <p:cNvPr id="10" name="ZoneTexte 9">
            <a:extLst>
              <a:ext uri="{FF2B5EF4-FFF2-40B4-BE49-F238E27FC236}">
                <a16:creationId xmlns:a16="http://schemas.microsoft.com/office/drawing/2014/main" id="{08061692-0DF1-068E-6D04-5E8D7086D0FF}"/>
              </a:ext>
            </a:extLst>
          </p:cNvPr>
          <p:cNvSpPr txBox="1"/>
          <p:nvPr/>
        </p:nvSpPr>
        <p:spPr>
          <a:xfrm>
            <a:off x="6270472" y="5613610"/>
            <a:ext cx="5423622" cy="369332"/>
          </a:xfrm>
          <a:prstGeom prst="rect">
            <a:avLst/>
          </a:prstGeom>
          <a:noFill/>
        </p:spPr>
        <p:txBody>
          <a:bodyPr wrap="square" rtlCol="0">
            <a:spAutoFit/>
          </a:bodyPr>
          <a:lstStyle/>
          <a:p>
            <a:pPr algn="ct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CORRECTED</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205340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Archives and Records Administration (NARA) has digitized and made available nearly 16,000 images taken by the DOCUMERICA photographers. </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630205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8. 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08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18740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164411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1549681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the era of large language models, understanding the implications of the theory of distant viewing is more important than ever.</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977736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FCECDB8-F84F-C456-7447-EA25A0F925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4217"/>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9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496400" y="360709"/>
            <a:ext cx="5956399"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6" name="ZoneTexte 3">
            <a:extLst>
              <a:ext uri="{FF2B5EF4-FFF2-40B4-BE49-F238E27FC236}">
                <a16:creationId xmlns:a16="http://schemas.microsoft.com/office/drawing/2014/main" id="{DB7124DE-4B82-B8B5-CFE2-DD0E46772C14}"/>
              </a:ext>
            </a:extLst>
          </p:cNvPr>
          <p:cNvSpPr txBox="1"/>
          <p:nvPr/>
        </p:nvSpPr>
        <p:spPr>
          <a:xfrm>
            <a:off x="1671706" y="1870665"/>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1343095" y="3586092"/>
            <a:ext cx="4114885" cy="1015663"/>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p:txBody>
      </p:sp>
      <p:pic>
        <p:nvPicPr>
          <p:cNvPr id="10" name="Image 9" descr="Une image contenant texte, lettre, Police, capture d’écran&#10;&#10;Description générée automatiquement">
            <a:extLst>
              <a:ext uri="{FF2B5EF4-FFF2-40B4-BE49-F238E27FC236}">
                <a16:creationId xmlns:a16="http://schemas.microsoft.com/office/drawing/2014/main" id="{531A9809-A5E8-2F0F-26B6-5D81E6A2F8A2}"/>
              </a:ext>
            </a:extLst>
          </p:cNvPr>
          <p:cNvPicPr>
            <a:picLocks noChangeAspect="1"/>
          </p:cNvPicPr>
          <p:nvPr/>
        </p:nvPicPr>
        <p:blipFill>
          <a:blip r:embed="rId4"/>
          <a:stretch>
            <a:fillRect/>
          </a:stretch>
        </p:blipFill>
        <p:spPr>
          <a:xfrm>
            <a:off x="7580715" y="401418"/>
            <a:ext cx="4114885" cy="6055163"/>
          </a:xfrm>
          <a:prstGeom prst="rect">
            <a:avLst/>
          </a:prstGeom>
        </p:spPr>
      </p:pic>
      <p:sp>
        <p:nvSpPr>
          <p:cNvPr id="11" name="ZoneTexte 3">
            <a:extLst>
              <a:ext uri="{FF2B5EF4-FFF2-40B4-BE49-F238E27FC236}">
                <a16:creationId xmlns:a16="http://schemas.microsoft.com/office/drawing/2014/main" id="{F1346143-EB31-E2C4-3BD7-801D057C9918}"/>
              </a:ext>
            </a:extLst>
          </p:cNvPr>
          <p:cNvSpPr txBox="1"/>
          <p:nvPr/>
        </p:nvSpPr>
        <p:spPr>
          <a:xfrm>
            <a:off x="344338" y="5855517"/>
            <a:ext cx="6108461" cy="460610"/>
          </a:xfrm>
          <a:prstGeom prst="rect">
            <a:avLst/>
          </a:prstGeom>
          <a:noFill/>
        </p:spPr>
        <p:txBody>
          <a:bodyPr wrap="square" rtlCol="0">
            <a:spAutoFit/>
          </a:bodyPr>
          <a:lstStyle/>
          <a:p>
            <a:pPr algn="ctr"/>
            <a:r>
              <a:rPr lang="fr-FR" sz="2400" b="1" dirty="0" err="1">
                <a:solidFill>
                  <a:srgbClr val="D65D35"/>
                </a:solidFill>
                <a:effectLst/>
              </a:rPr>
              <a:t>digitaldocumerica.org</a:t>
            </a:r>
            <a:endParaRPr lang="fr-FR" sz="2400" b="1" noProof="1">
              <a:solidFill>
                <a:srgbClr val="D65D35"/>
              </a:solidFill>
              <a:latin typeface="Calibri" panose="020F0502020204030204" pitchFamily="34" charset="0"/>
              <a:ea typeface="Palatino" pitchFamily="2" charset="77"/>
              <a:cs typeface="Calibri" panose="020F0502020204030204" pitchFamily="34" charset="0"/>
            </a:endParaRPr>
          </a:p>
        </p:txBody>
      </p:sp>
    </p:spTree>
    <p:extLst>
      <p:ext uri="{BB962C8B-B14F-4D97-AF65-F5344CB8AC3E}">
        <p14:creationId xmlns:p14="http://schemas.microsoft.com/office/powerpoint/2010/main" val="29086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Archives and Records Administration (NARA) has digitized and made available nearly 16,000 images taken by the DOCUMERICA photographers.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Public interest in the collection has recently grown with the increased focus on environmental concerns. While the images are freely accessible from the NARA website and released into the public domain, the ability to understand the scope of the collection in its current form is limited.</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9565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5" name="ZoneTexte 4">
            <a:extLst>
              <a:ext uri="{FF2B5EF4-FFF2-40B4-BE49-F238E27FC236}">
                <a16:creationId xmlns:a16="http://schemas.microsoft.com/office/drawing/2014/main" id="{A45C4715-25F3-EA74-E9D2-319A0C8D213E}"/>
              </a:ext>
            </a:extLst>
          </p:cNvPr>
          <p:cNvSpPr txBox="1"/>
          <p:nvPr/>
        </p:nvSpPr>
        <p:spPr>
          <a:xfrm>
            <a:off x="681264" y="1901616"/>
            <a:ext cx="6358515" cy="2677656"/>
          </a:xfrm>
          <a:prstGeom prst="rect">
            <a:avLst/>
          </a:prstGeom>
          <a:noFill/>
        </p:spPr>
        <p:txBody>
          <a:bodyPr wrap="square" rtlCol="0">
            <a:spAutoFit/>
          </a:bodyPr>
          <a:lstStyle/>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The research question that drives our work today:</a:t>
            </a:r>
          </a:p>
          <a:p>
            <a:pPr algn="just"/>
            <a:endParaRPr lang="en-US" sz="2400" b="1" i="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How can we use computational approaches to help organize and create generous interfaces for this important photographic archive?</a:t>
            </a:r>
            <a:endParaRPr lang="en-US" sz="2400"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231201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Theory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4508173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4189</TotalTime>
  <Words>5439</Words>
  <Application>Microsoft Macintosh PowerPoint</Application>
  <PresentationFormat>Grand écran</PresentationFormat>
  <Paragraphs>512</Paragraphs>
  <Slides>64</Slides>
  <Notes>64</Notes>
  <HiddenSlides>4</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64</vt:i4>
      </vt:variant>
    </vt:vector>
  </HeadingPairs>
  <TitlesOfParts>
    <vt:vector size="71" baseType="lpstr">
      <vt:lpstr>Arial</vt:lpstr>
      <vt:lpstr>Calibri</vt:lpstr>
      <vt:lpstr>Calibri Light</vt:lpstr>
      <vt:lpstr>Courier</vt:lpstr>
      <vt:lpstr>Georgia</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294</cp:revision>
  <dcterms:created xsi:type="dcterms:W3CDTF">2021-04-28T17:57:29Z</dcterms:created>
  <dcterms:modified xsi:type="dcterms:W3CDTF">2025-05-21T10:54:12Z</dcterms:modified>
</cp:coreProperties>
</file>